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96" r:id="rId4"/>
    <p:sldId id="295" r:id="rId5"/>
    <p:sldId id="258" r:id="rId6"/>
    <p:sldId id="287" r:id="rId7"/>
    <p:sldId id="265" r:id="rId8"/>
    <p:sldId id="288" r:id="rId9"/>
    <p:sldId id="304" r:id="rId10"/>
    <p:sldId id="289" r:id="rId11"/>
    <p:sldId id="267" r:id="rId12"/>
    <p:sldId id="268" r:id="rId13"/>
    <p:sldId id="269" r:id="rId14"/>
    <p:sldId id="270" r:id="rId15"/>
    <p:sldId id="272" r:id="rId16"/>
    <p:sldId id="271" r:id="rId17"/>
    <p:sldId id="283" r:id="rId18"/>
    <p:sldId id="274" r:id="rId19"/>
    <p:sldId id="290" r:id="rId20"/>
    <p:sldId id="277" r:id="rId21"/>
    <p:sldId id="278" r:id="rId22"/>
    <p:sldId id="279" r:id="rId23"/>
    <p:sldId id="280" r:id="rId24"/>
    <p:sldId id="285" r:id="rId25"/>
    <p:sldId id="291" r:id="rId26"/>
    <p:sldId id="292" r:id="rId27"/>
    <p:sldId id="293" r:id="rId28"/>
    <p:sldId id="297" r:id="rId29"/>
    <p:sldId id="298" r:id="rId30"/>
    <p:sldId id="299" r:id="rId31"/>
    <p:sldId id="300" r:id="rId32"/>
    <p:sldId id="302" r:id="rId33"/>
    <p:sldId id="262" r:id="rId34"/>
    <p:sldId id="260" r:id="rId35"/>
    <p:sldId id="294" r:id="rId36"/>
    <p:sldId id="30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6727-314E-49F5-9AAD-9FD52B520140}" type="datetimeFigureOut">
              <a:rPr lang="fr-BE" smtClean="0"/>
              <a:t>25-05-22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4781-B772-44B2-9D9B-BB37D0263F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147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1C373BB-C792-6875-CBE1-9B33DF0CD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53131-48D3-428B-8BFA-00C8C668CB5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93D0EC3-3656-CE65-6BFC-277B6351A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6FB70A5-A230-23BF-82E4-399AF2FDF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B3BFCD6-558E-8273-EFB7-BFD378441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C20E8B-40D0-4262-8B55-72CA08D3B08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FB4B85D-CFEF-6EC0-8EBA-8DABE1679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E73BB02-6F60-69DD-60A9-2251CC233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8FBE125-0E81-FD76-B307-6A3FBDD3BCC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363788"/>
            <a:ext cx="10871200" cy="1600200"/>
            <a:chOff x="288" y="1489"/>
            <a:chExt cx="5136" cy="1008"/>
          </a:xfrm>
        </p:grpSpPr>
        <p:sp>
          <p:nvSpPr>
            <p:cNvPr id="5" name="Arc 3">
              <a:extLst>
                <a:ext uri="{FF2B5EF4-FFF2-40B4-BE49-F238E27FC236}">
                  <a16:creationId xmlns:a16="http://schemas.microsoft.com/office/drawing/2014/main" id="{4FB5ABC7-FBA9-01D4-72E3-F849053452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800"/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0B046809-5EE3-95C8-07C2-D5505C4B15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800"/>
            </a:p>
          </p:txBody>
        </p:sp>
        <p:sp>
          <p:nvSpPr>
            <p:cNvPr id="7" name="Arc 5">
              <a:extLst>
                <a:ext uri="{FF2B5EF4-FFF2-40B4-BE49-F238E27FC236}">
                  <a16:creationId xmlns:a16="http://schemas.microsoft.com/office/drawing/2014/main" id="{DDAA9C45-3D60-A838-5CBA-938A4476F1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800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FE053D21-1AD2-4D78-F02A-BBABE503853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fr-BE" altLang="fr-FR" sz="2400"/>
            </a:p>
          </p:txBody>
        </p:sp>
      </p:grpSp>
      <p:sp>
        <p:nvSpPr>
          <p:cNvPr id="399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/>
              <a:t>Cliquez pour modifier le style du titre du masque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A28B50F-AD16-BF03-61A8-6262458ABB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3E0F07E-27EF-67C3-8A0A-879537C55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25823CE-C5E8-FC4F-3A73-16C64F089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8D02-B4F4-4D15-A538-E8690AD424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974454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0FEE125-50E5-FDAE-6536-E26D99256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5EC5813-3544-BB23-C083-FB27DF9D4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735998D-8A91-FBF8-80F2-592700974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16A1-E8FF-43B8-876F-4DFDEA3A0F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678648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727FF05-142C-A415-326A-21CD07471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6F72386-C355-B5E7-F7C3-9C4796A87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FBB37E5-EF44-56E0-00FA-0B1AEF8CF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5BF47-1E5D-46ED-9731-FFFB860535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6397494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DC80040-F67C-CD74-0C14-8AA92C88E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B9CD4CF-3556-59BE-5232-00C989B61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8D0680C-E8E3-F34E-BCF0-17CE55E03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A3935-6018-4D58-93AE-D7F743E3F1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5470396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0DF45DE-A28F-31E8-C5E0-58A53BC57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D11F79D-361A-CFA4-C8FF-9BF0B81D8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CF620CF-818F-A4DB-20E9-B64B2484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E08F6-FA76-45FD-A71B-1A949FFC95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736230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E05670B-455D-6BD6-73E6-41F1032A2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570E1C7-90DA-BB37-D286-350B689E0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32ACA80-0A40-24F2-7A6B-837A29590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54EEF-7E3C-4C85-A820-14639383EA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530483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8B36EAF-E5BF-5CA3-1A00-12656A180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B797182-9BE4-7C69-06A7-BDF550DD6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2D54B4E-1E89-A82E-C3BA-AE26E38EC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23E21-039A-4F42-BBF0-E45398F7C74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33411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559B7A-C705-C228-8B6F-ECCBCF8D0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BCBC61-DEEB-F688-188A-CFFF5BDA9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550D2A6-C2F4-107A-2EF3-CFAC885B0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BBEFD-B69E-4F87-9B5F-A910F85730E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374289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5A70460-A2E3-E41D-FCE6-88C51961C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2840F65-C288-4BBB-9374-0F6D50BDC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D6CB69-FFD9-272D-A3AE-C112FF144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BA7F8-0133-485C-B266-1B5F3AE243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585805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AC35F14-B4F8-CFEF-A4C8-E04920E65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3144FB-9837-9C3D-F049-ABAFC4AE2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8B1B17-E21B-61AB-DBC6-FA22AFDD3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375C8-C6B9-40CE-A302-4FC9B27867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562620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91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91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9F4D543-2DBA-88C7-2CC1-630BFB32A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AF75CCE-8AEC-2B76-A09C-161764458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6943B7E-E464-83E3-5BCA-58FB83D7F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334AD-DB1D-4446-BD00-1CD83BE055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620678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DBEA898-87C1-333B-8432-5A1404B4A25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92188"/>
            <a:ext cx="10871200" cy="1600200"/>
            <a:chOff x="288" y="625"/>
            <a:chExt cx="5136" cy="1008"/>
          </a:xfrm>
        </p:grpSpPr>
        <p:sp>
          <p:nvSpPr>
            <p:cNvPr id="1032" name="Arc 3">
              <a:extLst>
                <a:ext uri="{FF2B5EF4-FFF2-40B4-BE49-F238E27FC236}">
                  <a16:creationId xmlns:a16="http://schemas.microsoft.com/office/drawing/2014/main" id="{04463D4D-8B10-0872-0C8E-28F35305402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8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8E6BF9BE-1EA1-CADB-1A31-3C3E5482AFA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800"/>
            </a:p>
          </p:txBody>
        </p:sp>
        <p:sp>
          <p:nvSpPr>
            <p:cNvPr id="1034" name="Arc 5">
              <a:extLst>
                <a:ext uri="{FF2B5EF4-FFF2-40B4-BE49-F238E27FC236}">
                  <a16:creationId xmlns:a16="http://schemas.microsoft.com/office/drawing/2014/main" id="{3EB7E219-52D5-DC91-3012-E871839354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800"/>
            </a:p>
          </p:txBody>
        </p:sp>
        <p:sp>
          <p:nvSpPr>
            <p:cNvPr id="1035" name="AutoShape 6">
              <a:extLst>
                <a:ext uri="{FF2B5EF4-FFF2-40B4-BE49-F238E27FC236}">
                  <a16:creationId xmlns:a16="http://schemas.microsoft.com/office/drawing/2014/main" id="{13F4C7E7-9FF0-B28F-8B32-168E47D65A7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fr-BE" altLang="fr-FR" sz="2400"/>
            </a:p>
          </p:txBody>
        </p: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C897C23E-5D1F-1A97-6680-2976DB28B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6DDD8DF5-B97B-50C3-41F1-C2E4FAE2C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C9AD8D16-C955-2772-7267-127D797069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7DCD0B29-1843-76A5-6C1A-33409CE5A0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A59C11D4-14DE-C569-02A0-03BFDED41A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8B452061-233B-4AAB-B850-0B3E0A834F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9096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j.be/" TargetMode="External"/><Relationship Id="rId2" Type="http://schemas.openxmlformats.org/officeDocument/2006/relationships/hyperlink" Target="http://www.abefradoc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ej.b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C716B-166D-75A7-14E7-4E917127E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669" y="2147720"/>
            <a:ext cx="7792995" cy="2269899"/>
          </a:xfrm>
        </p:spPr>
        <p:txBody>
          <a:bodyPr>
            <a:normAutofit/>
          </a:bodyPr>
          <a:lstStyle/>
          <a:p>
            <a:pPr algn="ctr"/>
            <a:r>
              <a:rPr lang="fr-BE" sz="4800" dirty="0"/>
              <a:t>EXPERTISE  MEDICALE</a:t>
            </a:r>
            <a:br>
              <a:rPr lang="fr-BE" sz="4800" dirty="0"/>
            </a:br>
            <a:br>
              <a:rPr lang="fr-BE" sz="4800" dirty="0"/>
            </a:br>
            <a:r>
              <a:rPr lang="fr-BE" sz="4800" dirty="0"/>
              <a:t>EN  O.R.L.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9AB0CA-DF30-A3E2-1AA3-2AA46CF81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0712" y="1563784"/>
            <a:ext cx="3013007" cy="3730428"/>
          </a:xfrm>
        </p:spPr>
        <p:txBody>
          <a:bodyPr>
            <a:normAutofit/>
          </a:bodyPr>
          <a:lstStyle/>
          <a:p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Enseignement post-universitaire O.R.L.</a:t>
            </a:r>
          </a:p>
          <a:p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Université de Liège</a:t>
            </a:r>
          </a:p>
          <a:p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08 juin 2022</a:t>
            </a:r>
          </a:p>
          <a:p>
            <a:endParaRPr lang="fr-BE" sz="15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BE" sz="1600" dirty="0">
                <a:solidFill>
                  <a:schemeClr val="accent1">
                    <a:lumMod val="50000"/>
                  </a:schemeClr>
                </a:solidFill>
              </a:rPr>
              <a:t>Docteur Raymond BONIVER</a:t>
            </a:r>
          </a:p>
          <a:p>
            <a:r>
              <a:rPr lang="fr-BE" sz="1600" dirty="0">
                <a:solidFill>
                  <a:schemeClr val="accent1">
                    <a:lumMod val="50000"/>
                  </a:schemeClr>
                </a:solidFill>
              </a:rPr>
              <a:t>Professeur Invité Honoraire</a:t>
            </a:r>
            <a:br>
              <a:rPr lang="fr-BE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BE" sz="1600" dirty="0">
                <a:solidFill>
                  <a:schemeClr val="accent1">
                    <a:lumMod val="50000"/>
                  </a:schemeClr>
                </a:solidFill>
              </a:rPr>
              <a:t>Université de Liège</a:t>
            </a:r>
          </a:p>
        </p:txBody>
      </p:sp>
    </p:spTree>
    <p:extLst>
      <p:ext uri="{BB962C8B-B14F-4D97-AF65-F5344CB8AC3E}">
        <p14:creationId xmlns:p14="http://schemas.microsoft.com/office/powerpoint/2010/main" val="14961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582" y="1367247"/>
            <a:ext cx="8006760" cy="5490754"/>
          </a:xfrm>
        </p:spPr>
        <p:txBody>
          <a:bodyPr anchor="ctr"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La qualification de médecin spécialiste en médecine d’assurance et expertise médicale a été reconnue par l’Arrêté Ministériel du 05/05/2017 qui définit les critères d’agréation.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Registre des experts :	Loi du 10/04/2014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		Loi du 19/04/2017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		Arrêt Royal du 25/04/2017 : code de déontologie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		Arrêt Royal du 30/03/2018 : formation à suivre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		Arrêt Royal du 23/09/2018 : commission d’agrément des experts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 Membre de l’U.E.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 Casier judiciaire vierge, sauf pour fait de roulage.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 Être disponible à l’égard des autorités judiciaires.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 Suivre des formations continues selon les modalités fixées par le Roi.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 Adhérer au code de déontologie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 Prêter le serment lors de l’inscription qui se fait entre les mains des 1ers Présidents de la Cour     d’Appel : « </a:t>
            </a:r>
            <a:r>
              <a:rPr lang="fr-BE" sz="1400" i="1" dirty="0">
                <a:solidFill>
                  <a:schemeClr val="tx2"/>
                </a:solidFill>
              </a:rPr>
              <a:t>Je jure avoir rempli ma mission en honneur et conscience, avec exactitude et probité </a:t>
            </a:r>
            <a:r>
              <a:rPr lang="fr-BE" sz="1400" dirty="0">
                <a:solidFill>
                  <a:schemeClr val="tx2"/>
                </a:solidFill>
              </a:rPr>
              <a:t>»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 Démontrer son aptitude sur le plan technique et juridique.</a:t>
            </a:r>
            <a:br>
              <a:rPr lang="fr-BE" sz="1400" dirty="0">
                <a:solidFill>
                  <a:schemeClr val="tx2"/>
                </a:solidFill>
              </a:rPr>
            </a:b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Le juge peut désigner un expert non inscrit au registre :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- en cas d’urgence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- si aucun expert n’est disponible.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Inscription vaut pour 6 ans : renouvelable.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L’expert est un conciliateur 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- Compétence technique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- Respect du contradictoire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	- Impartialité.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L’expert doit être indépendant d’une des parties.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La réunion d’installation est dans notre domaine exceptionnel.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0AAA8-2B52-8D0B-E877-E6664A6578D4}"/>
              </a:ext>
            </a:extLst>
          </p:cNvPr>
          <p:cNvSpPr txBox="1"/>
          <p:nvPr/>
        </p:nvSpPr>
        <p:spPr>
          <a:xfrm>
            <a:off x="2265995" y="520218"/>
            <a:ext cx="806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</a:rPr>
              <a:t>Expertise judiciaire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002" y="389035"/>
            <a:ext cx="7958137" cy="11148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fr-BE" sz="2200" dirty="0">
                <a:solidFill>
                  <a:schemeClr val="tx2"/>
                </a:solidFill>
              </a:rPr>
            </a:br>
            <a:endParaRPr lang="fr-BE" sz="2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FE46F7-18B7-76E7-7681-5EC6A05BF73D}"/>
              </a:ext>
            </a:extLst>
          </p:cNvPr>
          <p:cNvSpPr txBox="1"/>
          <p:nvPr/>
        </p:nvSpPr>
        <p:spPr>
          <a:xfrm>
            <a:off x="2293667" y="1069985"/>
            <a:ext cx="871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4554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582" y="1877484"/>
            <a:ext cx="8260557" cy="4023360"/>
          </a:xfrm>
        </p:spPr>
        <p:txBody>
          <a:bodyPr anchor="ctr"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Lire la mission confiée par le tribunal et vérifier sa propre compétence.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Accepter ou non la mission dans les délais prescrits.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Excepté dans les cas ou le juge ne demande pas de provision, préciser au greffe que les parties seront convoquées dès qu’il aura reçu la provision : celle-ci n’est pas soumise à la T.V.A.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Demander aux avocats les noms des médecins-conseils.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Prendre leurs dispositions pour fixer la date de l’expertise.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Demander aux avocats et aux médecins conseils communication de leur dossier pour un délai suffisant avant l’expertise.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Convoquer par recommandé l’individu concerné.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400" dirty="0">
                <a:solidFill>
                  <a:schemeClr val="tx2"/>
                </a:solidFill>
              </a:rPr>
              <a:t>Lors de l’expertise :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entendre les parties et discuter des pièces fournies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entendre le plaignant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prévoir, en accord avec les parties, la nécessité d’un sapiteur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- réaliser les examens nécessaires (peut se faire lors d’une autre séance avec l’accord des parties).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0AAA8-2B52-8D0B-E877-E6664A6578D4}"/>
              </a:ext>
            </a:extLst>
          </p:cNvPr>
          <p:cNvSpPr txBox="1"/>
          <p:nvPr/>
        </p:nvSpPr>
        <p:spPr>
          <a:xfrm>
            <a:off x="2265995" y="520218"/>
            <a:ext cx="806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</a:rPr>
              <a:t>Expertise judiciaire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002" y="389035"/>
            <a:ext cx="7958137" cy="11148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fr-BE" sz="2200" dirty="0">
                <a:solidFill>
                  <a:schemeClr val="tx2"/>
                </a:solidFill>
              </a:rPr>
            </a:br>
            <a:endParaRPr lang="fr-BE" sz="2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FE46F7-18B7-76E7-7681-5EC6A05BF73D}"/>
              </a:ext>
            </a:extLst>
          </p:cNvPr>
          <p:cNvSpPr txBox="1"/>
          <p:nvPr/>
        </p:nvSpPr>
        <p:spPr>
          <a:xfrm>
            <a:off x="2309582" y="1255879"/>
            <a:ext cx="871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Réalisation de l’expertise</a:t>
            </a:r>
          </a:p>
        </p:txBody>
      </p:sp>
    </p:spTree>
    <p:extLst>
      <p:ext uri="{BB962C8B-B14F-4D97-AF65-F5344CB8AC3E}">
        <p14:creationId xmlns:p14="http://schemas.microsoft.com/office/powerpoint/2010/main" val="2911105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582" y="1877484"/>
            <a:ext cx="8260557" cy="1982247"/>
          </a:xfrm>
        </p:spPr>
        <p:txBody>
          <a:bodyPr anchor="ctr"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endParaRPr lang="fr-BE" sz="1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9"/>
            </a:pPr>
            <a:r>
              <a:rPr lang="fr-BE" sz="1300" dirty="0">
                <a:solidFill>
                  <a:schemeClr val="tx2"/>
                </a:solidFill>
              </a:rPr>
              <a:t>Rédiger un rapport provisoire à adresser au juge et aux parties en fixant un délai de réponse.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9"/>
            </a:pPr>
            <a:r>
              <a:rPr lang="fr-BE" sz="1300" dirty="0">
                <a:solidFill>
                  <a:schemeClr val="tx2"/>
                </a:solidFill>
              </a:rPr>
              <a:t>Ce délai ne peut être dépassé par les parties, sauf justification et en accord avec l’expert et l’autre partie.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9"/>
            </a:pPr>
            <a:r>
              <a:rPr lang="fr-BE" sz="1300" dirty="0">
                <a:solidFill>
                  <a:schemeClr val="tx2"/>
                </a:solidFill>
              </a:rPr>
              <a:t>Rédiger le rapport, l’envoyer par recommandé au juge et aux parties.   </a:t>
            </a:r>
            <a:br>
              <a:rPr lang="fr-BE" sz="1300" dirty="0">
                <a:solidFill>
                  <a:schemeClr val="tx2"/>
                </a:solidFill>
              </a:rPr>
            </a:br>
            <a:r>
              <a:rPr lang="fr-BE" sz="1300" dirty="0">
                <a:solidFill>
                  <a:schemeClr val="tx2"/>
                </a:solidFill>
              </a:rPr>
              <a:t>Si celles-ci l’acceptent, il peut être envoyé par courriel.</a:t>
            </a:r>
            <a:br>
              <a:rPr lang="fr-BE" sz="1300" dirty="0">
                <a:solidFill>
                  <a:schemeClr val="tx2"/>
                </a:solidFill>
              </a:rPr>
            </a:br>
            <a:r>
              <a:rPr lang="fr-BE" sz="1300" dirty="0">
                <a:solidFill>
                  <a:schemeClr val="tx2"/>
                </a:solidFill>
              </a:rPr>
              <a:t>L’ état d’honoraires est à envoyer au juge et aux avocats, en demandant la taxation au juge (requête en taxation d’honoraires).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0AAA8-2B52-8D0B-E877-E6664A6578D4}"/>
              </a:ext>
            </a:extLst>
          </p:cNvPr>
          <p:cNvSpPr txBox="1"/>
          <p:nvPr/>
        </p:nvSpPr>
        <p:spPr>
          <a:xfrm>
            <a:off x="2265995" y="520218"/>
            <a:ext cx="806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</a:rPr>
              <a:t>Expertise judiciaire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002" y="389035"/>
            <a:ext cx="7958137" cy="11148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fr-BE" sz="2200" dirty="0">
                <a:solidFill>
                  <a:schemeClr val="tx2"/>
                </a:solidFill>
              </a:rPr>
            </a:br>
            <a:endParaRPr lang="fr-BE" sz="2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FE46F7-18B7-76E7-7681-5EC6A05BF73D}"/>
              </a:ext>
            </a:extLst>
          </p:cNvPr>
          <p:cNvSpPr txBox="1"/>
          <p:nvPr/>
        </p:nvSpPr>
        <p:spPr>
          <a:xfrm>
            <a:off x="2265995" y="1445651"/>
            <a:ext cx="871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Réalisation de l’expertise</a:t>
            </a:r>
          </a:p>
        </p:txBody>
      </p:sp>
    </p:spTree>
    <p:extLst>
      <p:ext uri="{BB962C8B-B14F-4D97-AF65-F5344CB8AC3E}">
        <p14:creationId xmlns:p14="http://schemas.microsoft.com/office/powerpoint/2010/main" val="1512216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EB775-2AC2-F00C-29F5-B1D0D229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82" y="136858"/>
            <a:ext cx="9202098" cy="621605"/>
          </a:xfrm>
        </p:spPr>
        <p:txBody>
          <a:bodyPr>
            <a:normAutofit/>
          </a:bodyPr>
          <a:lstStyle/>
          <a:p>
            <a:pPr algn="l"/>
            <a:r>
              <a:rPr lang="fr-BE" sz="3200" dirty="0">
                <a:solidFill>
                  <a:srgbClr val="C00000"/>
                </a:solidFill>
              </a:rPr>
              <a:t>Expertise judiciaire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175F8B0-8583-14A8-1776-ADEBAF39B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484539"/>
              </p:ext>
            </p:extLst>
          </p:nvPr>
        </p:nvGraphicFramePr>
        <p:xfrm>
          <a:off x="2698098" y="856737"/>
          <a:ext cx="8120698" cy="586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468">
                  <a:extLst>
                    <a:ext uri="{9D8B030D-6E8A-4147-A177-3AD203B41FA5}">
                      <a16:colId xmlns:a16="http://schemas.microsoft.com/office/drawing/2014/main" val="4058968599"/>
                    </a:ext>
                  </a:extLst>
                </a:gridCol>
                <a:gridCol w="3821230">
                  <a:extLst>
                    <a:ext uri="{9D8B030D-6E8A-4147-A177-3AD203B41FA5}">
                      <a16:colId xmlns:a16="http://schemas.microsoft.com/office/drawing/2014/main" val="655961402"/>
                    </a:ext>
                  </a:extLst>
                </a:gridCol>
              </a:tblGrid>
              <a:tr h="354598">
                <a:tc>
                  <a:txBody>
                    <a:bodyPr/>
                    <a:lstStyle/>
                    <a:p>
                      <a:r>
                        <a:rPr lang="fr-BE" dirty="0"/>
                        <a:t>CIVIL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PENAL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833187"/>
                  </a:ext>
                </a:extLst>
              </a:tr>
              <a:tr h="354598">
                <a:tc>
                  <a:txBody>
                    <a:bodyPr/>
                    <a:lstStyle/>
                    <a:p>
                      <a:r>
                        <a:rPr lang="fr-BE" dirty="0"/>
                        <a:t>Réparation d’un dommage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Coups et blessures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598388"/>
                  </a:ext>
                </a:extLst>
              </a:tr>
              <a:tr h="133997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>
                          <a:tab pos="361950" algn="l"/>
                        </a:tabLst>
                      </a:pPr>
                      <a:r>
                        <a:rPr lang="fr-BE" dirty="0"/>
                        <a:t>Ministère des affaires sociales :</a:t>
                      </a:r>
                      <a:br>
                        <a:rPr lang="fr-BE" dirty="0"/>
                      </a:br>
                      <a:r>
                        <a:rPr lang="fr-BE" dirty="0"/>
                        <a:t>	- </a:t>
                      </a:r>
                      <a:r>
                        <a:rPr lang="fr-BE" sz="1400" dirty="0"/>
                        <a:t>% handicap : barème B.O.B.I.</a:t>
                      </a:r>
                      <a:br>
                        <a:rPr lang="fr-BE" sz="1400" dirty="0"/>
                      </a:br>
                      <a:r>
                        <a:rPr lang="fr-BE" sz="1400" dirty="0"/>
                        <a:t>	- Degré d’autonomie défini par l’ Arrêté Ministériel du 30/07/1987</a:t>
                      </a:r>
                      <a:br>
                        <a:rPr lang="fr-BE" sz="1400" dirty="0"/>
                      </a:br>
                      <a:r>
                        <a:rPr lang="fr-BE" sz="1400" dirty="0"/>
                        <a:t>	- Honoraires barémisés, indexés annuellement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Honoraires  déterminés par la loi du Moniteur Belge du 08/01/2022 – Circulaire 131/9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5940"/>
                  </a:ext>
                </a:extLst>
              </a:tr>
              <a:tr h="1211544">
                <a:tc>
                  <a:txBody>
                    <a:bodyPr/>
                    <a:lstStyle/>
                    <a:p>
                      <a:r>
                        <a:rPr lang="fr-BE" dirty="0"/>
                        <a:t>Tribunal du travail :</a:t>
                      </a:r>
                      <a:br>
                        <a:rPr lang="fr-BE" dirty="0"/>
                      </a:br>
                      <a:r>
                        <a:rPr lang="fr-BE" sz="1600" dirty="0"/>
                        <a:t>Cas particuliers :</a:t>
                      </a:r>
                    </a:p>
                    <a:p>
                      <a:pPr marL="715963" indent="-354013"/>
                      <a:r>
                        <a:rPr lang="fr-BE" sz="1400" dirty="0"/>
                        <a:t>FEDRIS :</a:t>
                      </a:r>
                      <a:br>
                        <a:rPr lang="fr-BE" sz="1400" dirty="0"/>
                      </a:br>
                      <a:r>
                        <a:rPr lang="fr-BE" sz="1400" dirty="0"/>
                        <a:t>Guide Barème</a:t>
                      </a:r>
                      <a:br>
                        <a:rPr lang="fr-BE" sz="1400" dirty="0"/>
                      </a:br>
                      <a:r>
                        <a:rPr lang="fr-BE" sz="1400" dirty="0"/>
                        <a:t>Honoraires en fonction de l’expert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5727"/>
                  </a:ext>
                </a:extLst>
              </a:tr>
              <a:tr h="2543226">
                <a:tc>
                  <a:txBody>
                    <a:bodyPr/>
                    <a:lstStyle/>
                    <a:p>
                      <a:r>
                        <a:rPr lang="fr-BE" dirty="0"/>
                        <a:t>Tribunal Première Instance ou Correctionnel</a:t>
                      </a:r>
                      <a:br>
                        <a:rPr lang="fr-BE" dirty="0"/>
                      </a:br>
                      <a:endParaRPr lang="fr-BE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400" dirty="0"/>
                        <a:t>Incapacité physique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400" dirty="0"/>
                        <a:t>Incapacité socio-économique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400" dirty="0"/>
                        <a:t>Différents préjudices :</a:t>
                      </a:r>
                    </a:p>
                    <a:p>
                      <a:pPr marL="534988" indent="-285750">
                        <a:buFontTx/>
                        <a:buChar char="-"/>
                      </a:pPr>
                      <a:r>
                        <a:rPr lang="fr-BE" sz="1400" dirty="0"/>
                        <a:t>Esthétique,</a:t>
                      </a:r>
                    </a:p>
                    <a:p>
                      <a:pPr marL="534988" indent="-285750">
                        <a:buFontTx/>
                        <a:buChar char="-"/>
                      </a:pPr>
                      <a:r>
                        <a:rPr lang="fr-BE" sz="1400" dirty="0" err="1"/>
                        <a:t>Prétium</a:t>
                      </a:r>
                      <a:r>
                        <a:rPr lang="fr-BE" sz="1400" dirty="0"/>
                        <a:t> doloris,</a:t>
                      </a:r>
                    </a:p>
                    <a:p>
                      <a:pPr marL="534988" indent="-285750">
                        <a:buFontTx/>
                        <a:buChar char="-"/>
                      </a:pPr>
                      <a:r>
                        <a:rPr lang="fr-BE" sz="1400" dirty="0"/>
                        <a:t>Ménager,</a:t>
                      </a:r>
                    </a:p>
                    <a:p>
                      <a:pPr marL="534988" indent="-285750">
                        <a:buFontTx/>
                        <a:buChar char="-"/>
                      </a:pPr>
                      <a:r>
                        <a:rPr lang="fr-BE" sz="1400" dirty="0" err="1"/>
                        <a:t>Etc</a:t>
                      </a:r>
                      <a:r>
                        <a:rPr lang="fr-BE" sz="1400" dirty="0"/>
                        <a:t>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25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3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EB775-2AC2-F00C-29F5-B1D0D229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2746291"/>
            <a:ext cx="7958331" cy="584138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>
                <a:solidFill>
                  <a:srgbClr val="92D050"/>
                </a:solidFill>
              </a:rPr>
              <a:t>EXAMENS  ORL  EN  EXPERTISE</a:t>
            </a:r>
            <a:br>
              <a:rPr lang="fr-BE" dirty="0">
                <a:solidFill>
                  <a:srgbClr val="92D050"/>
                </a:solidFill>
              </a:rPr>
            </a:br>
            <a:br>
              <a:rPr lang="fr-BE" dirty="0"/>
            </a:br>
            <a:r>
              <a:rPr lang="fr-BE" dirty="0">
                <a:solidFill>
                  <a:srgbClr val="C00000"/>
                </a:solidFill>
              </a:rPr>
              <a:t>L’ANAMNESE</a:t>
            </a:r>
          </a:p>
        </p:txBody>
      </p:sp>
    </p:spTree>
    <p:extLst>
      <p:ext uri="{BB962C8B-B14F-4D97-AF65-F5344CB8AC3E}">
        <p14:creationId xmlns:p14="http://schemas.microsoft.com/office/powerpoint/2010/main" val="23248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29AA2-2325-FB3D-FD47-13DF2890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67" y="808056"/>
            <a:ext cx="9109164" cy="1077229"/>
          </a:xfrm>
        </p:spPr>
        <p:txBody>
          <a:bodyPr/>
          <a:lstStyle/>
          <a:p>
            <a:pPr algn="l"/>
            <a:r>
              <a:rPr lang="fr-BE" dirty="0"/>
              <a:t>Examens O.R.L. dans le cadre des expertises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7E6BB2-11B6-D9E3-47FE-E4B1E5EB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967" y="1668939"/>
            <a:ext cx="8776173" cy="4805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La plupart de ceux-ci sont repris dans les recommandations publiées par la Société Belge d’O.R.L. en 1986.</a:t>
            </a:r>
          </a:p>
          <a:p>
            <a:pPr marL="1079500" indent="0">
              <a:buNone/>
            </a:pPr>
            <a:r>
              <a:rPr lang="fr-BE" dirty="0"/>
              <a:t>EXPERTISE MEDICALE EN OTO-RHINO-LARYNGOLOGIE</a:t>
            </a:r>
            <a:br>
              <a:rPr lang="fr-BE" dirty="0"/>
            </a:br>
            <a:r>
              <a:rPr lang="fr-BE" dirty="0"/>
              <a:t>Acta Oto-Rhino-</a:t>
            </a:r>
            <a:r>
              <a:rPr lang="fr-BE" dirty="0" err="1"/>
              <a:t>laryng</a:t>
            </a:r>
            <a:r>
              <a:rPr lang="fr-BE" dirty="0"/>
              <a:t>. 1986, 40, 907-915</a:t>
            </a:r>
          </a:p>
          <a:p>
            <a:pPr marL="0" indent="0">
              <a:buNone/>
            </a:pPr>
            <a:r>
              <a:rPr lang="fr-BE" dirty="0"/>
              <a:t>Ces recommandations avaient été rédigées par la Commission d’Expertise de la Société Royale Belge d’O.R.L. que je présidais.</a:t>
            </a:r>
          </a:p>
          <a:p>
            <a:pPr marL="0" indent="0">
              <a:buNone/>
            </a:pPr>
            <a:r>
              <a:rPr lang="fr-BE" dirty="0"/>
              <a:t>La traduction néerlandaise avait été faite par le Professeur M. NORRE de la K.U.L.</a:t>
            </a:r>
          </a:p>
        </p:txBody>
      </p:sp>
    </p:spTree>
    <p:extLst>
      <p:ext uri="{BB962C8B-B14F-4D97-AF65-F5344CB8AC3E}">
        <p14:creationId xmlns:p14="http://schemas.microsoft.com/office/powerpoint/2010/main" val="3087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EB775-2AC2-F00C-29F5-B1D0D229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270" y="647525"/>
            <a:ext cx="7958331" cy="584138"/>
          </a:xfrm>
        </p:spPr>
        <p:txBody>
          <a:bodyPr>
            <a:noAutofit/>
          </a:bodyPr>
          <a:lstStyle/>
          <a:p>
            <a:pPr algn="l"/>
            <a:r>
              <a:rPr lang="fr-BE" sz="3200">
                <a:solidFill>
                  <a:srgbClr val="C00000"/>
                </a:solidFill>
              </a:rPr>
              <a:t>Audiologie</a:t>
            </a:r>
            <a:br>
              <a:rPr lang="fr-BE" sz="3200">
                <a:solidFill>
                  <a:srgbClr val="C00000"/>
                </a:solidFill>
              </a:rPr>
            </a:br>
            <a:endParaRPr lang="fr-BE" sz="3200" dirty="0">
              <a:solidFill>
                <a:srgbClr val="C0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5B16B2-843A-285B-E22D-25A55C67CD90}"/>
              </a:ext>
            </a:extLst>
          </p:cNvPr>
          <p:cNvSpPr txBox="1"/>
          <p:nvPr/>
        </p:nvSpPr>
        <p:spPr>
          <a:xfrm>
            <a:off x="2018270" y="2704130"/>
            <a:ext cx="77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/>
              <a:t>Examen des tympans au microscope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1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A1BDD1F2-C1D8-E454-95F2-63313DCBF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1"/>
            <a:ext cx="716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dirty="0">
                <a:solidFill>
                  <a:srgbClr val="FFFFCC"/>
                </a:solidFill>
                <a:latin typeface="Arial" panose="020B0604020202020204" pitchFamily="34" charset="0"/>
              </a:rPr>
              <a:t>Prendre un diapason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fr-BE" altLang="fr-FR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Picture 5" descr="C:\DOCUME~1\admin\LOCALS~1\Temp\\msotw9_temp0.jpg">
            <a:extLst>
              <a:ext uri="{FF2B5EF4-FFF2-40B4-BE49-F238E27FC236}">
                <a16:creationId xmlns:a16="http://schemas.microsoft.com/office/drawing/2014/main" id="{E4CFAC63-99C1-EDD9-2A95-9A787F10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1"/>
            <a:ext cx="3822700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BBE1EB0-E95F-B673-D65B-F70E522FDBF9}"/>
              </a:ext>
            </a:extLst>
          </p:cNvPr>
          <p:cNvSpPr txBox="1">
            <a:spLocks/>
          </p:cNvSpPr>
          <p:nvPr/>
        </p:nvSpPr>
        <p:spPr>
          <a:xfrm>
            <a:off x="507105" y="118136"/>
            <a:ext cx="2083696" cy="584138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/>
            <a:r>
              <a:rPr lang="fr-BE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Audiologie</a:t>
            </a:r>
            <a:br>
              <a:rPr lang="fr-BE" sz="3200" dirty="0">
                <a:solidFill>
                  <a:srgbClr val="C00000"/>
                </a:solidFill>
              </a:rPr>
            </a:br>
            <a:endParaRPr lang="fr-BE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EB775-2AC2-F00C-29F5-B1D0D229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270" y="647525"/>
            <a:ext cx="7958331" cy="584138"/>
          </a:xfrm>
        </p:spPr>
        <p:txBody>
          <a:bodyPr>
            <a:noAutofit/>
          </a:bodyPr>
          <a:lstStyle/>
          <a:p>
            <a:pPr algn="l"/>
            <a:r>
              <a:rPr lang="fr-BE" sz="3200" dirty="0">
                <a:solidFill>
                  <a:srgbClr val="C00000"/>
                </a:solidFill>
              </a:rPr>
              <a:t>Audiologie</a:t>
            </a:r>
            <a:br>
              <a:rPr lang="fr-BE" sz="3200" dirty="0">
                <a:solidFill>
                  <a:srgbClr val="C00000"/>
                </a:solidFill>
              </a:rPr>
            </a:br>
            <a:endParaRPr lang="fr-BE" sz="3200" dirty="0">
              <a:solidFill>
                <a:srgbClr val="C0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5B16B2-843A-285B-E22D-25A55C67CD90}"/>
              </a:ext>
            </a:extLst>
          </p:cNvPr>
          <p:cNvSpPr txBox="1"/>
          <p:nvPr/>
        </p:nvSpPr>
        <p:spPr>
          <a:xfrm>
            <a:off x="2018270" y="2146781"/>
            <a:ext cx="7776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Audiogramme : </a:t>
            </a:r>
          </a:p>
          <a:p>
            <a:endParaRPr lang="fr-BE" dirty="0"/>
          </a:p>
          <a:p>
            <a:pPr marL="2114550" lvl="4" indent="-285750">
              <a:buFont typeface="Symbol" panose="05050102010706020507" pitchFamily="18" charset="2"/>
              <a:buChar char="-"/>
            </a:pPr>
            <a:r>
              <a:rPr lang="fr-BE" dirty="0"/>
              <a:t>Tonal :	voie ascendante</a:t>
            </a:r>
          </a:p>
          <a:p>
            <a:r>
              <a:rPr lang="fr-BE" dirty="0"/>
              <a:t>							voie descendante</a:t>
            </a:r>
          </a:p>
          <a:p>
            <a:endParaRPr lang="fr-BE" dirty="0"/>
          </a:p>
          <a:p>
            <a:pPr marL="2114550" lvl="4" indent="-285750">
              <a:buFont typeface="Symbol" panose="05050102010706020507" pitchFamily="18" charset="2"/>
              <a:buChar char="-"/>
            </a:pPr>
            <a:r>
              <a:rPr lang="fr-BE" dirty="0"/>
              <a:t>Vocal</a:t>
            </a:r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36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2EED2D6D-DA99-4014-62A6-A07C6C59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25880"/>
            <a:ext cx="8414084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1800" u="sng" dirty="0">
                <a:solidFill>
                  <a:srgbClr val="FFFFFF"/>
                </a:solidFill>
                <a:latin typeface="Arial" panose="020B0604020202020204" pitchFamily="34" charset="0"/>
              </a:rPr>
              <a:t>Evaluation du type de surdité</a:t>
            </a: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 :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	IL FAUT ESSAYER D’UTILISER DES TESTS OBJECTIFS c-à-d. réalisables sans la collaboration du patient.</a:t>
            </a:r>
            <a:b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- 		</a:t>
            </a:r>
            <a:r>
              <a:rPr lang="fr-BE" altLang="fr-F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tympanogramme</a:t>
            </a:r>
            <a:endParaRPr lang="fr-BE" altLang="fr-FR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	-		étude des réflexes stapédiens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	- 		étude des </a:t>
            </a:r>
            <a:r>
              <a:rPr lang="fr-BE" altLang="fr-F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oto-émissions</a:t>
            </a: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 acoustiques provoquées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	- 		étude des produits de distorsion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	- 		étude des potentiels évoqués auditifs du tronc cérébral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	- 		étude des potentiels évoqués auditifs corticaux tardifs.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	- 		étude des « multiple </a:t>
            </a:r>
            <a:r>
              <a:rPr lang="fr-BE" altLang="fr-F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auditory</a:t>
            </a: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fr-BE" altLang="fr-F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steady</a:t>
            </a: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-state </a:t>
            </a:r>
            <a:r>
              <a:rPr lang="fr-BE" altLang="fr-F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response</a:t>
            </a:r>
            <a:r>
              <a:rPr lang="fr-BE" altLang="fr-FR" sz="1800" dirty="0">
                <a:solidFill>
                  <a:srgbClr val="FFFFFF"/>
                </a:solidFill>
                <a:latin typeface="Arial" panose="020B0604020202020204" pitchFamily="34" charset="0"/>
              </a:rPr>
              <a:t>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693A1E-27C1-A92B-C8E5-8E81C3774D2C}"/>
              </a:ext>
            </a:extLst>
          </p:cNvPr>
          <p:cNvSpPr txBox="1"/>
          <p:nvPr/>
        </p:nvSpPr>
        <p:spPr>
          <a:xfrm>
            <a:off x="1216611" y="279767"/>
            <a:ext cx="324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Audiologie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75913-6903-0860-D9DD-C8B3DE20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>
                <a:solidFill>
                  <a:srgbClr val="92D050"/>
                </a:solidFill>
              </a:rPr>
              <a:t>Préambule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F77755-94F7-6F49-7FC2-03F993606A31}"/>
              </a:ext>
            </a:extLst>
          </p:cNvPr>
          <p:cNvSpPr txBox="1"/>
          <p:nvPr/>
        </p:nvSpPr>
        <p:spPr>
          <a:xfrm>
            <a:off x="2611808" y="1654629"/>
            <a:ext cx="8264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BE" dirty="0"/>
              <a:t>La relation médecin-patient est différente en expertise.</a:t>
            </a:r>
          </a:p>
          <a:p>
            <a:pPr marL="1000125" lvl="1" indent="-285750">
              <a:buFont typeface="Symbol" panose="05050102010706020507" pitchFamily="18" charset="2"/>
              <a:buChar char="-"/>
            </a:pPr>
            <a:r>
              <a:rPr lang="fr-BE" dirty="0"/>
              <a:t>L’examiné n’a pas le choix de l’examinateur.</a:t>
            </a:r>
          </a:p>
          <a:p>
            <a:pPr marL="1000125" lvl="1" indent="-285750">
              <a:buFont typeface="Symbol" panose="05050102010706020507" pitchFamily="18" charset="2"/>
              <a:buChar char="-"/>
            </a:pPr>
            <a:r>
              <a:rPr lang="fr-BE" dirty="0"/>
              <a:t>L’expert ne propose pas de traitement.</a:t>
            </a:r>
            <a:br>
              <a:rPr lang="fr-BE" dirty="0"/>
            </a:br>
            <a:endParaRPr lang="fr-BE" dirty="0"/>
          </a:p>
          <a:p>
            <a:pPr marL="342900" indent="-342900">
              <a:buAutoNum type="arabicParenR"/>
            </a:pPr>
            <a:r>
              <a:rPr lang="fr-BE" dirty="0"/>
              <a:t>La personne concernée a subi un dommage et demande réparation.</a:t>
            </a:r>
          </a:p>
          <a:p>
            <a:pPr marL="1000125" lvl="1" indent="-285750">
              <a:buFont typeface="Symbol" panose="05050102010706020507" pitchFamily="18" charset="2"/>
              <a:buChar char="-"/>
            </a:pPr>
            <a:r>
              <a:rPr lang="fr-BE" dirty="0"/>
              <a:t>soit pour avis avec un médecin de recours.</a:t>
            </a:r>
          </a:p>
          <a:p>
            <a:pPr marL="1000125" lvl="1" indent="-285750">
              <a:buFont typeface="Symbol" panose="05050102010706020507" pitchFamily="18" charset="2"/>
              <a:buChar char="-"/>
            </a:pPr>
            <a:r>
              <a:rPr lang="fr-BE" dirty="0"/>
              <a:t>soit en désaccord avec la partie adverse</a:t>
            </a:r>
          </a:p>
          <a:p>
            <a:pPr marL="1914525" lvl="3" indent="-285750">
              <a:buFont typeface="Symbol" panose="05050102010706020507" pitchFamily="18" charset="2"/>
              <a:buChar char="-"/>
            </a:pPr>
            <a:r>
              <a:rPr lang="fr-BE" dirty="0"/>
              <a:t>justifiée,</a:t>
            </a:r>
          </a:p>
          <a:p>
            <a:pPr marL="1914525" lvl="3" indent="-285750">
              <a:buFont typeface="Symbol" panose="05050102010706020507" pitchFamily="18" charset="2"/>
              <a:buChar char="-"/>
            </a:pPr>
            <a:r>
              <a:rPr lang="fr-BE" dirty="0"/>
              <a:t>ou revendiquée.</a:t>
            </a:r>
          </a:p>
          <a:p>
            <a:pPr lvl="1"/>
            <a:endParaRPr lang="fr-BE" dirty="0"/>
          </a:p>
          <a:p>
            <a:pPr marL="342900" indent="-342900">
              <a:buAutoNum type="arabicParenR"/>
            </a:pPr>
            <a:r>
              <a:rPr lang="fr-BE" dirty="0"/>
              <a:t>L’expert doit être neutre et objectif.  Comme expert, il doit être au courant des techniques diagnostiques ou opératoires.</a:t>
            </a:r>
          </a:p>
        </p:txBody>
      </p:sp>
    </p:spTree>
    <p:extLst>
      <p:ext uri="{BB962C8B-B14F-4D97-AF65-F5344CB8AC3E}">
        <p14:creationId xmlns:p14="http://schemas.microsoft.com/office/powerpoint/2010/main" val="3753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248" y="889550"/>
            <a:ext cx="8006760" cy="6047875"/>
          </a:xfrm>
        </p:spPr>
        <p:txBody>
          <a:bodyPr anchor="ctr">
            <a:normAutofit fontScale="62500" lnSpcReduction="20000"/>
          </a:bodyPr>
          <a:lstStyle/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700" dirty="0">
                <a:solidFill>
                  <a:schemeClr val="tx2"/>
                </a:solidFill>
              </a:rPr>
              <a:t>Etude des déviations segmentaires :	Romberg – </a:t>
            </a:r>
            <a:r>
              <a:rPr lang="fr-BE" sz="1700" dirty="0" err="1">
                <a:solidFill>
                  <a:schemeClr val="tx2"/>
                </a:solidFill>
              </a:rPr>
              <a:t>Jendrassik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Index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700" dirty="0">
                <a:solidFill>
                  <a:schemeClr val="tx2"/>
                </a:solidFill>
              </a:rPr>
              <a:t>Oculomotricité :		Examen clinique		Mouvements pendulaires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		Mouvements </a:t>
            </a:r>
            <a:r>
              <a:rPr lang="fr-BE" sz="1700" dirty="0" err="1">
                <a:solidFill>
                  <a:schemeClr val="tx2"/>
                </a:solidFill>
              </a:rPr>
              <a:t>saccadiques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		Mouvements conjugués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Enregistrement (E.N.G. ou V.N.G.)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700" dirty="0">
                <a:solidFill>
                  <a:schemeClr val="tx2"/>
                </a:solidFill>
              </a:rPr>
              <a:t>Nystagmus spontané :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1. examen clinique Frenzel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2. ENG ou VNG		</a:t>
            </a:r>
            <a:r>
              <a:rPr lang="fr-BE" sz="1700" dirty="0">
                <a:solidFill>
                  <a:srgbClr val="C00000"/>
                </a:solidFill>
              </a:rPr>
              <a:t>!!! Maintien de  la vigilance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- assis, couché, décubitus latéral droit, gauche, décubitus avec rotation à 90° tête droite, puis 				gauche, Hallpike, Rose</a:t>
            </a:r>
            <a:br>
              <a:rPr lang="fr-BE" sz="1700" dirty="0">
                <a:solidFill>
                  <a:schemeClr val="tx2"/>
                </a:solidFill>
              </a:rPr>
            </a:b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Pathologique si :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</a:t>
            </a:r>
            <a:r>
              <a:rPr lang="fr-BE" sz="1700" b="1" dirty="0">
                <a:solidFill>
                  <a:schemeClr val="tx2"/>
                </a:solidFill>
              </a:rPr>
              <a:t>- présent dans au moins 3 positions</a:t>
            </a:r>
            <a:br>
              <a:rPr lang="fr-BE" sz="1700" b="1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- si vitesse phase lente &gt; 7°/sec.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- si une secousse sans artefact atteint 14° de phase lente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- si quelle que soit la vitesse de phase lente, l’anamnèse évoque un vertige de position et si un enregistrement antérieur ne montre pas de nystagmus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- si le nystagmus change de direction pendant le maintien de la position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si 1 anomalie : possible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si 2 anomalies : probable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au-delà : certaine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700" dirty="0">
                <a:solidFill>
                  <a:schemeClr val="tx2"/>
                </a:solidFill>
              </a:rPr>
              <a:t>Epreuves rotatoires :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- V.H.I.T. : !!! En expertise, demander la collaboration du sujet.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- Epreuves pendulaires : Yeux ouverts dans l’obscurité </a:t>
            </a:r>
            <a:r>
              <a:rPr lang="fr-BE" sz="1700" dirty="0">
                <a:solidFill>
                  <a:srgbClr val="C00000"/>
                </a:solidFill>
              </a:rPr>
              <a:t>!!! Vigilance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	P.D. pathologique si &gt;25%.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- Epreuves caloriques : </a:t>
            </a:r>
            <a:r>
              <a:rPr lang="fr-BE" sz="1700" dirty="0">
                <a:solidFill>
                  <a:srgbClr val="C00000"/>
                </a:solidFill>
              </a:rPr>
              <a:t>!!! Vigilance</a:t>
            </a:r>
            <a:br>
              <a:rPr lang="fr-BE" sz="1700" dirty="0">
                <a:solidFill>
                  <a:schemeClr val="tx2"/>
                </a:solidFill>
              </a:rPr>
            </a:br>
            <a:r>
              <a:rPr lang="fr-BE" sz="1700" dirty="0">
                <a:solidFill>
                  <a:schemeClr val="tx2"/>
                </a:solidFill>
              </a:rPr>
              <a:t>			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700" dirty="0">
                <a:solidFill>
                  <a:schemeClr val="tx2"/>
                </a:solidFill>
              </a:rPr>
              <a:t>Potentiels évoqués sacculaires et utriculaires (</a:t>
            </a:r>
            <a:r>
              <a:rPr lang="fr-BE" sz="1700" dirty="0" err="1">
                <a:solidFill>
                  <a:schemeClr val="tx2"/>
                </a:solidFill>
              </a:rPr>
              <a:t>cVEMP</a:t>
            </a:r>
            <a:r>
              <a:rPr lang="fr-BE" sz="1700" dirty="0">
                <a:solidFill>
                  <a:schemeClr val="tx2"/>
                </a:solidFill>
              </a:rPr>
              <a:t> et </a:t>
            </a:r>
            <a:r>
              <a:rPr lang="fr-BE" sz="1700" dirty="0" err="1">
                <a:solidFill>
                  <a:schemeClr val="tx2"/>
                </a:solidFill>
              </a:rPr>
              <a:t>oVEMP</a:t>
            </a:r>
            <a:r>
              <a:rPr lang="fr-BE" sz="1700" dirty="0">
                <a:solidFill>
                  <a:schemeClr val="tx2"/>
                </a:solidFill>
              </a:rPr>
              <a:t>) : collaboration du sujet nécessaire.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AutoNum type="arabicParenR"/>
            </a:pPr>
            <a:r>
              <a:rPr lang="fr-BE" sz="1700" dirty="0" err="1">
                <a:solidFill>
                  <a:schemeClr val="tx2"/>
                </a:solidFill>
              </a:rPr>
              <a:t>Posturographie</a:t>
            </a:r>
            <a:r>
              <a:rPr lang="fr-BE" sz="1700" dirty="0">
                <a:solidFill>
                  <a:schemeClr val="tx2"/>
                </a:solidFill>
              </a:rPr>
              <a:t> : collaboration du sujet nécessaire.</a:t>
            </a: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fr-BE" sz="14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0AAA8-2B52-8D0B-E877-E6664A6578D4}"/>
              </a:ext>
            </a:extLst>
          </p:cNvPr>
          <p:cNvSpPr txBox="1"/>
          <p:nvPr/>
        </p:nvSpPr>
        <p:spPr>
          <a:xfrm>
            <a:off x="1807602" y="309610"/>
            <a:ext cx="806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</a:rPr>
              <a:t>Examen vestibulaire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002" y="389035"/>
            <a:ext cx="7958137" cy="11148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fr-BE" sz="2200" dirty="0">
                <a:solidFill>
                  <a:schemeClr val="tx2"/>
                </a:solidFill>
              </a:rPr>
            </a:b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391007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CA755-FB85-3C3E-6ADC-E227554C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201" y="341709"/>
            <a:ext cx="7958331" cy="599226"/>
          </a:xfrm>
        </p:spPr>
        <p:txBody>
          <a:bodyPr/>
          <a:lstStyle/>
          <a:p>
            <a:pPr algn="ctr"/>
            <a:r>
              <a:rPr lang="fr-BE" dirty="0">
                <a:solidFill>
                  <a:srgbClr val="92D050"/>
                </a:solidFill>
              </a:rPr>
              <a:t>EXAMEN  VESTIBULAIRE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0AE831-2918-1C2E-2C9A-B79475554008}"/>
              </a:ext>
            </a:extLst>
          </p:cNvPr>
          <p:cNvSpPr txBox="1"/>
          <p:nvPr/>
        </p:nvSpPr>
        <p:spPr>
          <a:xfrm>
            <a:off x="1472665" y="1799924"/>
            <a:ext cx="41484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92D050"/>
                </a:solidFill>
              </a:rPr>
              <a:t>Lésion périphérique</a:t>
            </a:r>
          </a:p>
          <a:p>
            <a:endParaRPr lang="fr-BE" b="1" dirty="0">
              <a:solidFill>
                <a:srgbClr val="92D050"/>
              </a:solidFill>
            </a:endParaRPr>
          </a:p>
          <a:p>
            <a:r>
              <a:rPr lang="fr-BE" sz="1400" dirty="0"/>
              <a:t>- Parésie : ≥ 22%</a:t>
            </a:r>
            <a:br>
              <a:rPr lang="fr-BE" sz="1400" dirty="0"/>
            </a:br>
            <a:r>
              <a:rPr lang="fr-BE" sz="1400" dirty="0"/>
              <a:t>- Prépondérance directionnelle (PD) : ≥ 26%</a:t>
            </a:r>
            <a:br>
              <a:rPr lang="fr-BE" sz="1400" dirty="0"/>
            </a:br>
            <a:r>
              <a:rPr lang="fr-BE" sz="1400" dirty="0"/>
              <a:t>- Hyporéflexie : si la somme des vitesses de phase lente moyenne 4 irrigations ˂ 20°/sec.</a:t>
            </a:r>
            <a:endParaRPr lang="fr-BE" sz="14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9B871C-2C0F-5A8D-1465-92FD6557D836}"/>
              </a:ext>
            </a:extLst>
          </p:cNvPr>
          <p:cNvSpPr txBox="1"/>
          <p:nvPr/>
        </p:nvSpPr>
        <p:spPr>
          <a:xfrm>
            <a:off x="5505651" y="1799924"/>
            <a:ext cx="54286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92D050"/>
                </a:solidFill>
              </a:rPr>
              <a:t>Lésion centrale</a:t>
            </a:r>
          </a:p>
          <a:p>
            <a:endParaRPr lang="fr-BE" dirty="0"/>
          </a:p>
          <a:p>
            <a:pPr marL="285750" indent="-285750">
              <a:buFontTx/>
              <a:buChar char="-"/>
            </a:pPr>
            <a:r>
              <a:rPr lang="fr-BE" sz="1400" dirty="0"/>
              <a:t>Atteinte poursuite en l’absence de nystagmus spontané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Asymétrie du N.O.C. horizontal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I.F.O. pathologique</a:t>
            </a:r>
          </a:p>
          <a:p>
            <a:pPr marL="285750" indent="-285750">
              <a:buFontTx/>
              <a:buChar char="-"/>
            </a:pPr>
            <a:r>
              <a:rPr lang="fr-BE" sz="1400" dirty="0" err="1"/>
              <a:t>Hyperréflexie</a:t>
            </a:r>
            <a:r>
              <a:rPr lang="fr-BE" sz="1400" dirty="0"/>
              <a:t> : si la somme des vitesses de phase lente moyenne 4 irrigations &gt; 200°/sec.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Saccades hypo ou hypermétriques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N.S. anormal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N perverti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Ralentissement phases rapides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Amortissement de la phase lente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Nystagmus dissocié</a:t>
            </a:r>
          </a:p>
          <a:p>
            <a:endParaRPr lang="fr-BE" sz="1400" dirty="0"/>
          </a:p>
          <a:p>
            <a:endParaRPr lang="fr-BE" sz="1400" dirty="0"/>
          </a:p>
          <a:p>
            <a:endParaRPr lang="fr-BE" sz="1400" dirty="0"/>
          </a:p>
          <a:p>
            <a:pPr marL="285750" indent="-285750">
              <a:buFontTx/>
              <a:buChar char="-"/>
            </a:pPr>
            <a:r>
              <a:rPr lang="fr-BE" sz="1400" dirty="0"/>
              <a:t>1 élément : lésion centrale possible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2 éléments : lésion centrale probable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3 éléments : lésion centrale certaine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043DB71-3893-6A92-54B3-68BDEB149937}"/>
              </a:ext>
            </a:extLst>
          </p:cNvPr>
          <p:cNvCxnSpPr/>
          <p:nvPr/>
        </p:nvCxnSpPr>
        <p:spPr>
          <a:xfrm flipH="1">
            <a:off x="2820202" y="856648"/>
            <a:ext cx="2406316" cy="789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9B3217F-EB91-70AF-91CF-405E72C90D43}"/>
              </a:ext>
            </a:extLst>
          </p:cNvPr>
          <p:cNvCxnSpPr/>
          <p:nvPr/>
        </p:nvCxnSpPr>
        <p:spPr>
          <a:xfrm>
            <a:off x="5390147" y="856648"/>
            <a:ext cx="1135781" cy="858989"/>
          </a:xfrm>
          <a:prstGeom prst="straightConnector1">
            <a:avLst/>
          </a:prstGeom>
          <a:ln w="571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710BE16-2B7A-B68F-7684-31F4A7374CA7}"/>
              </a:ext>
            </a:extLst>
          </p:cNvPr>
          <p:cNvSpPr txBox="1"/>
          <p:nvPr/>
        </p:nvSpPr>
        <p:spPr>
          <a:xfrm>
            <a:off x="1532709" y="4659086"/>
            <a:ext cx="397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Réf. : B-ENT, 2008, 4, Suppl. 8, 45-47</a:t>
            </a:r>
          </a:p>
        </p:txBody>
      </p:sp>
    </p:spTree>
    <p:extLst>
      <p:ext uri="{BB962C8B-B14F-4D97-AF65-F5344CB8AC3E}">
        <p14:creationId xmlns:p14="http://schemas.microsoft.com/office/powerpoint/2010/main" val="18702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6F77A-B124-805E-D498-93076B3F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10" y="377900"/>
            <a:ext cx="2088682" cy="757881"/>
          </a:xfrm>
        </p:spPr>
        <p:txBody>
          <a:bodyPr>
            <a:normAutofit/>
          </a:bodyPr>
          <a:lstStyle/>
          <a:p>
            <a:pPr algn="l"/>
            <a:r>
              <a:rPr lang="fr-BE" sz="3200" dirty="0">
                <a:solidFill>
                  <a:srgbClr val="FF0000"/>
                </a:solidFill>
              </a:rPr>
              <a:t>Odorat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DBBB72-CB52-9EE3-83B5-EEB475A71BD1}"/>
              </a:ext>
            </a:extLst>
          </p:cNvPr>
          <p:cNvSpPr txBox="1"/>
          <p:nvPr/>
        </p:nvSpPr>
        <p:spPr>
          <a:xfrm>
            <a:off x="1944303" y="2277979"/>
            <a:ext cx="8826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/>
              <a:t>UPSIT</a:t>
            </a:r>
          </a:p>
          <a:p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Etude des variations du débit respiratoire par l’inhalation de substances odorantes pendant le test</a:t>
            </a:r>
          </a:p>
          <a:p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Potentiels évoqués olfactifs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306D7C-F6B3-8EA0-EFA6-6022FB6DFD42}"/>
              </a:ext>
            </a:extLst>
          </p:cNvPr>
          <p:cNvSpPr txBox="1"/>
          <p:nvPr/>
        </p:nvSpPr>
        <p:spPr>
          <a:xfrm>
            <a:off x="1944303" y="1420967"/>
            <a:ext cx="236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>
                <a:solidFill>
                  <a:srgbClr val="C00000"/>
                </a:solidFill>
              </a:rPr>
              <a:t>Tests olfactifs</a:t>
            </a:r>
          </a:p>
        </p:txBody>
      </p:sp>
    </p:spTree>
    <p:extLst>
      <p:ext uri="{BB962C8B-B14F-4D97-AF65-F5344CB8AC3E}">
        <p14:creationId xmlns:p14="http://schemas.microsoft.com/office/powerpoint/2010/main" val="12091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6F77A-B124-805E-D498-93076B3F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87" y="439921"/>
            <a:ext cx="7958331" cy="688235"/>
          </a:xfrm>
        </p:spPr>
        <p:txBody>
          <a:bodyPr>
            <a:normAutofit/>
          </a:bodyPr>
          <a:lstStyle/>
          <a:p>
            <a:pPr algn="l"/>
            <a:r>
              <a:rPr lang="fr-BE" sz="3200" dirty="0">
                <a:solidFill>
                  <a:srgbClr val="FF0000"/>
                </a:solidFill>
              </a:rPr>
              <a:t>Nez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19DD64-E495-BF5F-BC88-11596882C215}"/>
              </a:ext>
            </a:extLst>
          </p:cNvPr>
          <p:cNvSpPr txBox="1"/>
          <p:nvPr/>
        </p:nvSpPr>
        <p:spPr>
          <a:xfrm>
            <a:off x="2236283" y="1716359"/>
            <a:ext cx="8114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fr-BE" sz="2000" dirty="0"/>
              <a:t>Examen clinique ± fibroscopie.</a:t>
            </a:r>
          </a:p>
          <a:p>
            <a:endParaRPr lang="fr-BE" sz="2000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BE" sz="2000" dirty="0"/>
              <a:t>Radiographies éventuelles.</a:t>
            </a:r>
          </a:p>
          <a:p>
            <a:endParaRPr lang="fr-BE" sz="2000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BE" sz="2000" dirty="0" err="1"/>
              <a:t>Rhinomanométrie</a:t>
            </a:r>
            <a:r>
              <a:rPr lang="fr-BE" sz="2000" dirty="0"/>
              <a:t>.</a:t>
            </a:r>
          </a:p>
          <a:p>
            <a:endParaRPr lang="fr-BE" sz="2000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BE" sz="2000" dirty="0"/>
              <a:t>Photo antérieure à l’accident.</a:t>
            </a:r>
          </a:p>
        </p:txBody>
      </p:sp>
    </p:spTree>
    <p:extLst>
      <p:ext uri="{BB962C8B-B14F-4D97-AF65-F5344CB8AC3E}">
        <p14:creationId xmlns:p14="http://schemas.microsoft.com/office/powerpoint/2010/main" val="17013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6F77A-B124-805E-D498-93076B3F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87" y="439921"/>
            <a:ext cx="7958331" cy="688235"/>
          </a:xfrm>
        </p:spPr>
        <p:txBody>
          <a:bodyPr>
            <a:normAutofit/>
          </a:bodyPr>
          <a:lstStyle/>
          <a:p>
            <a:pPr algn="l"/>
            <a:r>
              <a:rPr lang="fr-BE" sz="3200" dirty="0">
                <a:solidFill>
                  <a:srgbClr val="FF0000"/>
                </a:solidFill>
              </a:rPr>
              <a:t>Larynx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19DD64-E495-BF5F-BC88-11596882C215}"/>
              </a:ext>
            </a:extLst>
          </p:cNvPr>
          <p:cNvSpPr txBox="1"/>
          <p:nvPr/>
        </p:nvSpPr>
        <p:spPr>
          <a:xfrm>
            <a:off x="2236283" y="1716359"/>
            <a:ext cx="8114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fr-BE" sz="2000" dirty="0"/>
              <a:t>Examen clinique.</a:t>
            </a:r>
          </a:p>
          <a:p>
            <a:endParaRPr lang="fr-BE" sz="2000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BE" sz="2000" dirty="0"/>
              <a:t>Fibroscopie.</a:t>
            </a:r>
          </a:p>
          <a:p>
            <a:endParaRPr lang="fr-BE" sz="2000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BE" sz="2000" dirty="0"/>
              <a:t>Mesure éventuelle de la phonation.</a:t>
            </a:r>
          </a:p>
        </p:txBody>
      </p:sp>
    </p:spTree>
    <p:extLst>
      <p:ext uri="{BB962C8B-B14F-4D97-AF65-F5344CB8AC3E}">
        <p14:creationId xmlns:p14="http://schemas.microsoft.com/office/powerpoint/2010/main" val="19357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EB775-2AC2-F00C-29F5-B1D0D229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668109"/>
            <a:ext cx="7958331" cy="584138"/>
          </a:xfrm>
        </p:spPr>
        <p:txBody>
          <a:bodyPr>
            <a:normAutofit fontScale="90000"/>
          </a:bodyPr>
          <a:lstStyle/>
          <a:p>
            <a:pPr algn="l"/>
            <a:r>
              <a:rPr lang="fr-BE" dirty="0">
                <a:solidFill>
                  <a:srgbClr val="92D050"/>
                </a:solidFill>
              </a:rPr>
              <a:t>MISSION</a:t>
            </a:r>
            <a:br>
              <a:rPr lang="fr-BE" dirty="0">
                <a:solidFill>
                  <a:srgbClr val="92D050"/>
                </a:solidFill>
              </a:rPr>
            </a:br>
            <a:br>
              <a:rPr lang="fr-BE" dirty="0"/>
            </a:br>
            <a:br>
              <a:rPr lang="fr-BE" sz="2200" dirty="0"/>
            </a:br>
            <a:endParaRPr lang="fr-BE" sz="2200" dirty="0">
              <a:solidFill>
                <a:srgbClr val="C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A0EE87-307C-E16A-921E-71679BB047BA}"/>
              </a:ext>
            </a:extLst>
          </p:cNvPr>
          <p:cNvSpPr txBox="1"/>
          <p:nvPr/>
        </p:nvSpPr>
        <p:spPr>
          <a:xfrm>
            <a:off x="2116834" y="1935678"/>
            <a:ext cx="8416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fr-BE" sz="1800" dirty="0"/>
              <a:t>Lire attentivement la mission demandée par le tribunal.  Ne pas s’en écarter.</a:t>
            </a:r>
          </a:p>
          <a:p>
            <a:endParaRPr lang="fr-BE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BE" sz="1800" dirty="0"/>
              <a:t>Etat antérieur : en tenir compte ?</a:t>
            </a:r>
          </a:p>
          <a:p>
            <a:endParaRPr lang="fr-BE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BE" sz="1800" dirty="0"/>
              <a:t>Définir les incapacités.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742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EB775-2AC2-F00C-29F5-B1D0D229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68" y="298777"/>
            <a:ext cx="7958331" cy="584138"/>
          </a:xfrm>
        </p:spPr>
        <p:txBody>
          <a:bodyPr>
            <a:normAutofit fontScale="90000"/>
          </a:bodyPr>
          <a:lstStyle/>
          <a:p>
            <a:pPr algn="l"/>
            <a:r>
              <a:rPr lang="fr-BE" dirty="0">
                <a:solidFill>
                  <a:srgbClr val="92D050"/>
                </a:solidFill>
              </a:rPr>
              <a:t>MISSION</a:t>
            </a:r>
            <a:br>
              <a:rPr lang="fr-BE" dirty="0">
                <a:solidFill>
                  <a:srgbClr val="92D050"/>
                </a:solidFill>
              </a:rPr>
            </a:br>
            <a:br>
              <a:rPr lang="fr-BE" dirty="0"/>
            </a:br>
            <a:br>
              <a:rPr lang="fr-BE" sz="2200" dirty="0"/>
            </a:br>
            <a:endParaRPr lang="fr-BE" sz="2200" dirty="0">
              <a:solidFill>
                <a:srgbClr val="C0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BA41D6-80E8-71CB-E3C4-20687C045A6C}"/>
              </a:ext>
            </a:extLst>
          </p:cNvPr>
          <p:cNvSpPr txBox="1"/>
          <p:nvPr/>
        </p:nvSpPr>
        <p:spPr>
          <a:xfrm>
            <a:off x="2490651" y="1443841"/>
            <a:ext cx="81686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/>
            <a:r>
              <a:rPr lang="fr-BE" dirty="0"/>
              <a:t>1)	</a:t>
            </a:r>
            <a:r>
              <a:rPr lang="fr-BE" u="sng" dirty="0"/>
              <a:t>Incapacité physique</a:t>
            </a:r>
            <a:r>
              <a:rPr lang="fr-BE" dirty="0"/>
              <a:t> : conséquences non économiques quantifiables de l’atteinte à l’intégrité physique ou psychique de la victime dans sa vie quotidienne à l’exclusion des activités ménagères.</a:t>
            </a:r>
            <a:br>
              <a:rPr lang="fr-BE" dirty="0"/>
            </a:br>
            <a:br>
              <a:rPr lang="fr-BE" dirty="0"/>
            </a:br>
            <a:r>
              <a:rPr lang="fr-BE" dirty="0"/>
              <a:t>Incapacité physique :		- limitation des actes ou comportements</a:t>
            </a:r>
            <a:br>
              <a:rPr lang="fr-BE" dirty="0"/>
            </a:br>
            <a:r>
              <a:rPr lang="fr-BE" dirty="0"/>
              <a:t>							- douleurs</a:t>
            </a:r>
          </a:p>
          <a:p>
            <a:pPr marL="444500" indent="-444500"/>
            <a:r>
              <a:rPr lang="fr-BE" dirty="0"/>
              <a:t>								- angoisses et frustrations</a:t>
            </a:r>
            <a:br>
              <a:rPr lang="fr-BE" dirty="0"/>
            </a:br>
            <a:r>
              <a:rPr lang="fr-BE" dirty="0"/>
              <a:t>							- influence sur activités personnelles et 									relations sociales</a:t>
            </a:r>
          </a:p>
          <a:p>
            <a:pPr marL="444500" indent="-444500"/>
            <a:endParaRPr lang="fr-BE" dirty="0"/>
          </a:p>
          <a:p>
            <a:pPr marL="444500" indent="-444500">
              <a:buAutoNum type="arabicParenR" startAt="2"/>
            </a:pPr>
            <a:r>
              <a:rPr lang="fr-BE" u="sng" dirty="0"/>
              <a:t>Incapacité ménagère</a:t>
            </a:r>
            <a:r>
              <a:rPr lang="fr-BE" dirty="0"/>
              <a:t> : atteinte au potentiel énergétique ou fonctionnel de la victime entraînant des répercussions sur son aptitude à l’exercice et à l’activité de nature domestique économiquement évaluable.</a:t>
            </a:r>
            <a:br>
              <a:rPr lang="fr-BE" dirty="0"/>
            </a:br>
            <a:endParaRPr lang="fr-BE" dirty="0"/>
          </a:p>
          <a:p>
            <a:pPr marL="444500" indent="-444500">
              <a:buAutoNum type="arabicParenR" startAt="2"/>
            </a:pPr>
            <a:r>
              <a:rPr lang="fr-BE" u="sng" dirty="0"/>
              <a:t>Incapacité socio-économique</a:t>
            </a:r>
            <a:r>
              <a:rPr lang="fr-BE" dirty="0"/>
              <a:t> :</a:t>
            </a:r>
            <a:br>
              <a:rPr lang="fr-BE" dirty="0"/>
            </a:br>
            <a:r>
              <a:rPr lang="fr-BE" dirty="0"/>
              <a:t>- atteinte à la réalisation de la vie professionnelle</a:t>
            </a:r>
            <a:br>
              <a:rPr lang="fr-BE" dirty="0"/>
            </a:br>
            <a:r>
              <a:rPr lang="fr-BE" dirty="0"/>
              <a:t>- atteinte à la capacité concurrentielle sur le marché du travail</a:t>
            </a:r>
          </a:p>
          <a:p>
            <a:endParaRPr lang="fr-BE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62428C-A0FF-6F3F-3F3C-DD0282FDDC15}"/>
              </a:ext>
            </a:extLst>
          </p:cNvPr>
          <p:cNvSpPr txBox="1"/>
          <p:nvPr/>
        </p:nvSpPr>
        <p:spPr>
          <a:xfrm>
            <a:off x="2203268" y="910717"/>
            <a:ext cx="380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A. </a:t>
            </a:r>
            <a:r>
              <a:rPr lang="fr-BE" u="sng" dirty="0"/>
              <a:t>DROIT  COMMUN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52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EB775-2AC2-F00C-29F5-B1D0D229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68" y="298777"/>
            <a:ext cx="7958331" cy="584138"/>
          </a:xfrm>
        </p:spPr>
        <p:txBody>
          <a:bodyPr>
            <a:normAutofit fontScale="90000"/>
          </a:bodyPr>
          <a:lstStyle/>
          <a:p>
            <a:pPr algn="l"/>
            <a:r>
              <a:rPr lang="fr-BE" dirty="0">
                <a:solidFill>
                  <a:srgbClr val="92D050"/>
                </a:solidFill>
              </a:rPr>
              <a:t>MISSION</a:t>
            </a:r>
            <a:br>
              <a:rPr lang="fr-BE" dirty="0">
                <a:solidFill>
                  <a:srgbClr val="92D050"/>
                </a:solidFill>
              </a:rPr>
            </a:br>
            <a:br>
              <a:rPr lang="fr-BE" dirty="0"/>
            </a:br>
            <a:br>
              <a:rPr lang="fr-BE" sz="2200" dirty="0"/>
            </a:br>
            <a:endParaRPr lang="fr-BE" sz="2200" dirty="0">
              <a:solidFill>
                <a:srgbClr val="C0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BA41D6-80E8-71CB-E3C4-20687C045A6C}"/>
              </a:ext>
            </a:extLst>
          </p:cNvPr>
          <p:cNvSpPr txBox="1"/>
          <p:nvPr/>
        </p:nvSpPr>
        <p:spPr>
          <a:xfrm>
            <a:off x="2473234" y="2245029"/>
            <a:ext cx="8168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AutoNum type="arabicParenR"/>
            </a:pPr>
            <a:r>
              <a:rPr lang="fr-BE" dirty="0"/>
              <a:t>Assurance Maladie Invalidité</a:t>
            </a:r>
          </a:p>
          <a:p>
            <a:pPr marL="444500" indent="-444500">
              <a:buAutoNum type="arabicParenR"/>
            </a:pPr>
            <a:endParaRPr lang="fr-BE" dirty="0"/>
          </a:p>
          <a:p>
            <a:pPr marL="444500" indent="-444500">
              <a:buAutoNum type="arabicParenR"/>
            </a:pPr>
            <a:r>
              <a:rPr lang="fr-BE" dirty="0"/>
              <a:t>Assurance Accident de travail</a:t>
            </a:r>
          </a:p>
          <a:p>
            <a:pPr marL="444500" indent="-444500"/>
            <a:endParaRPr lang="fr-BE" dirty="0"/>
          </a:p>
          <a:p>
            <a:endParaRPr lang="fr-BE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62428C-A0FF-6F3F-3F3C-DD0282FDDC15}"/>
              </a:ext>
            </a:extLst>
          </p:cNvPr>
          <p:cNvSpPr txBox="1"/>
          <p:nvPr/>
        </p:nvSpPr>
        <p:spPr>
          <a:xfrm>
            <a:off x="2203268" y="1502899"/>
            <a:ext cx="380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B. </a:t>
            </a:r>
            <a:r>
              <a:rPr lang="fr-BE" u="sng" dirty="0"/>
              <a:t>SECURITE  SOCIALE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38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4CF1B-648F-E8BD-B1F1-2A9C4CACD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42" y="346502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fr-BE" sz="3200" dirty="0">
                <a:solidFill>
                  <a:srgbClr val="92D050"/>
                </a:solidFill>
              </a:rPr>
              <a:t>Les barèmes d’évaluation de l’incapacité physique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755CC3-CFD4-CD2F-9312-84767E01E0CA}"/>
              </a:ext>
            </a:extLst>
          </p:cNvPr>
          <p:cNvSpPr txBox="1"/>
          <p:nvPr/>
        </p:nvSpPr>
        <p:spPr>
          <a:xfrm>
            <a:off x="1854926" y="1689463"/>
            <a:ext cx="84386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B.O.B.I. : arrêtés royaux des 20 mars 1975, 2 juillet 1975 et 6 janvier 1976,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Guide Barème Européen publié par la confédération européenne d’expertise en évaluation et réparation des dommages corporels.</a:t>
            </a:r>
          </a:p>
          <a:p>
            <a:r>
              <a:rPr lang="fr-BE" dirty="0"/>
              <a:t>     2</a:t>
            </a:r>
            <a:r>
              <a:rPr lang="fr-BE" baseline="30000" dirty="0"/>
              <a:t>ème</a:t>
            </a:r>
            <a:r>
              <a:rPr lang="fr-BE" dirty="0"/>
              <a:t> édition 2010 – Edition </a:t>
            </a:r>
            <a:r>
              <a:rPr lang="fr-BE" dirty="0" err="1"/>
              <a:t>Anthemis</a:t>
            </a:r>
            <a:r>
              <a:rPr lang="fr-BE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Guide barème FEDRIS, novembre 1991.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Barèmes particuliers :</a:t>
            </a:r>
          </a:p>
          <a:p>
            <a:pPr marL="742950" lvl="1" indent="-285750">
              <a:buFontTx/>
              <a:buChar char="-"/>
            </a:pPr>
            <a:r>
              <a:rPr lang="fr-BE" dirty="0"/>
              <a:t>Milice : arrêtés royaux du 05 novembre 1971</a:t>
            </a:r>
          </a:p>
          <a:p>
            <a:pPr marL="742950" lvl="1" indent="-285750">
              <a:buFontTx/>
              <a:buChar char="-"/>
            </a:pPr>
            <a:r>
              <a:rPr lang="fr-BE" dirty="0"/>
              <a:t>Aptitude à la conduite : arrêté royal du 23 mars 1998</a:t>
            </a:r>
          </a:p>
          <a:p>
            <a:pPr marL="742950" lvl="1" indent="-285750">
              <a:buFontTx/>
              <a:buChar char="-"/>
            </a:pPr>
            <a:r>
              <a:rPr lang="fr-BE" dirty="0"/>
              <a:t>Degré d’autonomie : arrêté ministériel du 30 juillet 1987</a:t>
            </a:r>
          </a:p>
        </p:txBody>
      </p:sp>
    </p:spTree>
    <p:extLst>
      <p:ext uri="{BB962C8B-B14F-4D97-AF65-F5344CB8AC3E}">
        <p14:creationId xmlns:p14="http://schemas.microsoft.com/office/powerpoint/2010/main" val="41079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BFC0D-D751-C979-236A-466A1251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200" dirty="0" err="1">
                <a:solidFill>
                  <a:srgbClr val="FFFF00"/>
                </a:solidFill>
              </a:rPr>
              <a:t>Consilio</a:t>
            </a:r>
            <a:r>
              <a:rPr lang="fr-BE" sz="3200" dirty="0">
                <a:solidFill>
                  <a:srgbClr val="FFFF00"/>
                </a:solidFill>
              </a:rPr>
              <a:t> </a:t>
            </a:r>
            <a:r>
              <a:rPr lang="fr-BE" sz="3200" dirty="0" err="1">
                <a:solidFill>
                  <a:srgbClr val="FFFF00"/>
                </a:solidFill>
              </a:rPr>
              <a:t>Manuque</a:t>
            </a:r>
            <a:endParaRPr lang="fr-BE" sz="3200" dirty="0">
              <a:solidFill>
                <a:srgbClr val="FFFF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236CC7-BF9E-C503-2744-C6077D0E2E0D}"/>
              </a:ext>
            </a:extLst>
          </p:cNvPr>
          <p:cNvSpPr txBox="1"/>
          <p:nvPr/>
        </p:nvSpPr>
        <p:spPr>
          <a:xfrm>
            <a:off x="2682240" y="1611086"/>
            <a:ext cx="781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Revue Belge du Dommage Corporel et de Médecine Légale.</a:t>
            </a:r>
          </a:p>
          <a:p>
            <a:endParaRPr lang="fr-BE" dirty="0"/>
          </a:p>
          <a:p>
            <a:r>
              <a:rPr lang="fr-BE" dirty="0" err="1"/>
              <a:t>Anthemis</a:t>
            </a:r>
            <a:r>
              <a:rPr lang="fr-BE" dirty="0"/>
              <a:t> Editeur.</a:t>
            </a:r>
          </a:p>
        </p:txBody>
      </p:sp>
    </p:spTree>
    <p:extLst>
      <p:ext uri="{BB962C8B-B14F-4D97-AF65-F5344CB8AC3E}">
        <p14:creationId xmlns:p14="http://schemas.microsoft.com/office/powerpoint/2010/main" val="14471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2B774C-ED14-E63C-1448-C48291B5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09" y="152400"/>
            <a:ext cx="7710140" cy="901337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BE" sz="4000" dirty="0">
                <a:solidFill>
                  <a:srgbClr val="92D050"/>
                </a:solidFill>
              </a:rPr>
              <a:t>Expertises Médicales</a:t>
            </a:r>
            <a:br>
              <a:rPr lang="fr-BE" sz="4000" dirty="0"/>
            </a:br>
            <a:r>
              <a:rPr lang="fr-BE" sz="2000" dirty="0"/>
              <a:t>Remarque préliminaire : TVA 21% obligatoire si chiffre d’affaire ≥ 25.000 €</a:t>
            </a:r>
          </a:p>
        </p:txBody>
      </p:sp>
      <p:sp>
        <p:nvSpPr>
          <p:cNvPr id="31" name="Right Triangle 15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89439" y="326017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6F28C141-0F61-C46B-BB3E-FEA581BB6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02677"/>
              </p:ext>
            </p:extLst>
          </p:nvPr>
        </p:nvGraphicFramePr>
        <p:xfrm>
          <a:off x="1581373" y="1379754"/>
          <a:ext cx="8128000" cy="535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752">
                  <a:extLst>
                    <a:ext uri="{9D8B030D-6E8A-4147-A177-3AD203B41FA5}">
                      <a16:colId xmlns:a16="http://schemas.microsoft.com/office/drawing/2014/main" val="1594414897"/>
                    </a:ext>
                  </a:extLst>
                </a:gridCol>
                <a:gridCol w="5149248">
                  <a:extLst>
                    <a:ext uri="{9D8B030D-6E8A-4147-A177-3AD203B41FA5}">
                      <a16:colId xmlns:a16="http://schemas.microsoft.com/office/drawing/2014/main" val="214713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rgbClr val="FF0000"/>
                          </a:solidFill>
                        </a:rPr>
                        <a:t>Unilatérale :</a:t>
                      </a:r>
                      <a:endParaRPr lang="fr-BE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Pour le F.A.M.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9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Pour une assurance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169852"/>
                  </a:ext>
                </a:extLst>
              </a:tr>
              <a:tr h="394789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	- Soit vous êtes ce médecin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	- Soit le médecin  de l’assurance vous demande un 	  avis : sapiteur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9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Comme médecin de recours.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3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2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rgbClr val="FF0000"/>
                          </a:solidFill>
                        </a:rPr>
                        <a:t>Amiable :</a:t>
                      </a:r>
                      <a:endParaRPr lang="fr-BE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Caractère contradictoire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46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Chaque partie à son médecin-conseil.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9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	- vous êtes une de mes parties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	- vous êtes sapiteur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8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rgbClr val="FF0000"/>
                          </a:solidFill>
                        </a:rPr>
                        <a:t>Judiciaire :</a:t>
                      </a:r>
                      <a:endParaRPr lang="fr-BE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Caractère contradictoire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0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	Expert est désigné par le tribunal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	- soit pour le pénal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93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	- soit pour le civil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2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7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CDD4B58-E2E7-21B6-5DF5-3DBB3CB6CEAE}"/>
              </a:ext>
            </a:extLst>
          </p:cNvPr>
          <p:cNvSpPr txBox="1"/>
          <p:nvPr/>
        </p:nvSpPr>
        <p:spPr>
          <a:xfrm>
            <a:off x="2368731" y="1053737"/>
            <a:ext cx="8125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ABEFRADOC</a:t>
            </a:r>
          </a:p>
          <a:p>
            <a:r>
              <a:rPr lang="fr-BE" dirty="0"/>
              <a:t>Association Belge Francophone du Dommage Corporel</a:t>
            </a:r>
          </a:p>
          <a:p>
            <a:r>
              <a:rPr lang="fr-BE" dirty="0">
                <a:hlinkClick r:id="rId2"/>
              </a:rPr>
              <a:t>www.abefradoc.eu</a:t>
            </a:r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sz="2400" dirty="0">
                <a:solidFill>
                  <a:srgbClr val="FF0000"/>
                </a:solidFill>
              </a:rPr>
              <a:t>A.M.E.J.</a:t>
            </a:r>
          </a:p>
          <a:p>
            <a:r>
              <a:rPr lang="fr-BE" dirty="0"/>
              <a:t>Association des Médecins Experts Judiciaires</a:t>
            </a:r>
          </a:p>
          <a:p>
            <a:r>
              <a:rPr lang="fr-BE" dirty="0">
                <a:hlinkClick r:id="rId3"/>
              </a:rPr>
              <a:t>www.amej.be</a:t>
            </a:r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sz="2400" dirty="0">
                <a:solidFill>
                  <a:srgbClr val="FF0000"/>
                </a:solidFill>
              </a:rPr>
              <a:t>C.N.E.J.</a:t>
            </a:r>
          </a:p>
          <a:p>
            <a:r>
              <a:rPr lang="fr-BE" dirty="0"/>
              <a:t>Collège National des Experts Judiciaires de Belgique</a:t>
            </a:r>
          </a:p>
          <a:p>
            <a:r>
              <a:rPr lang="fr-BE" dirty="0">
                <a:hlinkClick r:id="rId4"/>
              </a:rPr>
              <a:t>www.cnej.be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96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603FE5-E626-9949-88BA-9CEE7E3D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48" y="2568817"/>
            <a:ext cx="7155598" cy="3133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100" dirty="0">
                <a:solidFill>
                  <a:srgbClr val="FF0000"/>
                </a:solidFill>
              </a:rPr>
              <a:t>www.vertigoanddizziness.be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5313" y="2747897"/>
            <a:ext cx="353147" cy="35314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9EBDB7D-70EF-0B58-03D2-48EF62135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34047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Acrobat Document" r:id="rId3" imgW="5667480" imgH="8020080" progId="AcroExch.Document.DC">
                  <p:embed/>
                </p:oleObj>
              </mc:Choice>
              <mc:Fallback>
                <p:oleObj name="Acrobat Document" r:id="rId3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8DD7E66F-F036-D4C5-86CC-817C25330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85" y="0"/>
            <a:ext cx="4855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603FE5-E626-9949-88BA-9CEE7E3D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</p:spPr>
        <p:txBody>
          <a:bodyPr anchor="ctr">
            <a:normAutofit/>
          </a:bodyPr>
          <a:lstStyle/>
          <a:p>
            <a:r>
              <a:rPr lang="fr-BE" sz="3600" dirty="0"/>
              <a:t>Bibliographie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6ADED1-7BCC-468C-C8DB-86B0FE57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022" y="201881"/>
            <a:ext cx="5850936" cy="612381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lang="fr-BE" sz="1400" dirty="0"/>
          </a:p>
          <a:p>
            <a:pPr>
              <a:lnSpc>
                <a:spcPct val="110000"/>
              </a:lnSpc>
            </a:pPr>
            <a:r>
              <a:rPr lang="fr-BE" sz="1400" dirty="0"/>
              <a:t>Traité de l’expertise.  En toutes matières.  I.</a:t>
            </a:r>
            <a:br>
              <a:rPr lang="fr-BE" sz="1400" dirty="0"/>
            </a:br>
            <a:r>
              <a:rPr lang="fr-BE" sz="1400" dirty="0"/>
              <a:t>LURQUIN </a:t>
            </a:r>
            <a:r>
              <a:rPr lang="fr-BE" sz="1400" dirty="0" err="1"/>
              <a:t>P.aul</a:t>
            </a:r>
            <a:br>
              <a:rPr lang="fr-BE" sz="1400" dirty="0"/>
            </a:br>
            <a:r>
              <a:rPr lang="fr-BE" sz="1400" dirty="0"/>
              <a:t>Editions BRUYLANT BRUXELLES.  1985.  ISBN : 2-8027-0331-5</a:t>
            </a:r>
          </a:p>
          <a:p>
            <a:pPr>
              <a:lnSpc>
                <a:spcPct val="110000"/>
              </a:lnSpc>
            </a:pPr>
            <a:r>
              <a:rPr lang="fr-BE" sz="1400" dirty="0"/>
              <a:t>Expertise médicale en oto-rhino-laryngologie.  Recommandations.</a:t>
            </a:r>
            <a:br>
              <a:rPr lang="fr-BE" sz="1400" dirty="0"/>
            </a:br>
            <a:r>
              <a:rPr lang="fr-BE" sz="1400" dirty="0"/>
              <a:t>Société belge d’Oto-Rhino-Laryngologie et de chirurgie cervico-faciale.</a:t>
            </a:r>
            <a:br>
              <a:rPr lang="fr-BE" sz="1400" dirty="0"/>
            </a:br>
            <a:r>
              <a:rPr lang="fr-BE" sz="1400" dirty="0"/>
              <a:t>Acta </a:t>
            </a:r>
            <a:r>
              <a:rPr lang="fr-BE" sz="1400" dirty="0" err="1"/>
              <a:t>Oto-Rhino-Laryngologica</a:t>
            </a:r>
            <a:r>
              <a:rPr lang="fr-BE" sz="1400" dirty="0"/>
              <a:t> </a:t>
            </a:r>
            <a:r>
              <a:rPr lang="fr-BE" sz="1400" dirty="0" err="1"/>
              <a:t>Belgica</a:t>
            </a:r>
            <a:r>
              <a:rPr lang="fr-BE" sz="1400" dirty="0"/>
              <a:t>.  1986, 40, 907-915</a:t>
            </a:r>
          </a:p>
          <a:p>
            <a:pPr>
              <a:lnSpc>
                <a:spcPct val="110000"/>
              </a:lnSpc>
            </a:pPr>
            <a:r>
              <a:rPr lang="fr-BE" sz="1400" dirty="0"/>
              <a:t>Vade-mecum de l’évaluation médico-légale.  L’invalidité, l’incapacité, le handicap et le dommage corporel en droit belge.</a:t>
            </a:r>
            <a:br>
              <a:rPr lang="fr-BE" sz="1400" dirty="0"/>
            </a:br>
            <a:r>
              <a:rPr lang="fr-BE" sz="1400" dirty="0"/>
              <a:t>FERON Pierre.</a:t>
            </a:r>
            <a:br>
              <a:rPr lang="fr-BE" sz="1400" dirty="0"/>
            </a:br>
            <a:r>
              <a:rPr lang="fr-BE" sz="1400" dirty="0"/>
              <a:t>Editions de BOECK &amp; LARCIER </a:t>
            </a:r>
            <a:r>
              <a:rPr lang="fr-BE" sz="1400" dirty="0" err="1"/>
              <a:t>s.a.</a:t>
            </a:r>
            <a:r>
              <a:rPr lang="fr-BE" sz="1400" dirty="0"/>
              <a:t>, 2000.  ISBN : 2-8041-2825-3</a:t>
            </a:r>
          </a:p>
          <a:p>
            <a:pPr>
              <a:lnSpc>
                <a:spcPct val="110000"/>
              </a:lnSpc>
            </a:pPr>
            <a:r>
              <a:rPr lang="fr-BE" sz="1400" dirty="0"/>
              <a:t>Guide Barème Européen d’évaluation médicale des atteintes à l’intégrité physique et psychique.</a:t>
            </a:r>
            <a:br>
              <a:rPr lang="fr-BE" sz="1400" dirty="0"/>
            </a:br>
            <a:r>
              <a:rPr lang="fr-BE" sz="1400" dirty="0"/>
              <a:t>Par la Confédération européenne d’experts en évaluation et réparation du dommage corporel.</a:t>
            </a:r>
            <a:br>
              <a:rPr lang="fr-BE" sz="1400" dirty="0"/>
            </a:br>
            <a:r>
              <a:rPr lang="fr-BE" sz="1400" dirty="0"/>
              <a:t>LUCAS P., BEJUI-HUGUES H., BOROBIA C., CANNAVO G., AMER J.G., SAUCA C., STEHMAN M., STRECK W., NUNO VIEIRA D.</a:t>
            </a:r>
            <a:br>
              <a:rPr lang="fr-BE" sz="1400" dirty="0"/>
            </a:br>
            <a:r>
              <a:rPr lang="fr-BE" sz="1400" dirty="0"/>
              <a:t>Editions </a:t>
            </a:r>
            <a:r>
              <a:rPr lang="fr-BE" sz="1400" dirty="0" err="1"/>
              <a:t>Anthemis</a:t>
            </a:r>
            <a:r>
              <a:rPr lang="fr-BE" sz="1400" dirty="0"/>
              <a:t>. 2010.   ISBN : 978-2-87455-285-4</a:t>
            </a:r>
          </a:p>
          <a:p>
            <a:pPr>
              <a:lnSpc>
                <a:spcPct val="110000"/>
              </a:lnSpc>
            </a:pPr>
            <a:r>
              <a:rPr lang="fr-BE" sz="1400" dirty="0"/>
              <a:t>Justice et dommage corporel.</a:t>
            </a:r>
            <a:br>
              <a:rPr lang="fr-BE" sz="1400" dirty="0"/>
            </a:br>
            <a:r>
              <a:rPr lang="fr-BE" sz="1400" dirty="0"/>
              <a:t>Panorama du handicap au travers des divers systèmes d’aide et de réparation.</a:t>
            </a:r>
            <a:br>
              <a:rPr lang="fr-BE" sz="1400" dirty="0"/>
            </a:br>
            <a:r>
              <a:rPr lang="fr-BE" sz="1400" dirty="0"/>
              <a:t>Sous la direction scientifique de </a:t>
            </a:r>
            <a:r>
              <a:rPr lang="fr-BE" sz="1400" dirty="0" err="1"/>
              <a:t>Jean-Pol</a:t>
            </a:r>
            <a:r>
              <a:rPr lang="fr-BE" sz="1400" dirty="0"/>
              <a:t> BEAUTHIER</a:t>
            </a:r>
            <a:br>
              <a:rPr lang="fr-BE" sz="1400" dirty="0"/>
            </a:br>
            <a:r>
              <a:rPr lang="fr-BE" sz="1400" dirty="0"/>
              <a:t>Préface de Alain SIMON</a:t>
            </a:r>
            <a:br>
              <a:rPr lang="fr-BE" sz="1400" dirty="0"/>
            </a:br>
            <a:r>
              <a:rPr lang="fr-BE" sz="1400" dirty="0"/>
              <a:t>Editions Larcier, 2011.  ISBN 978-2-8044-4036-7</a:t>
            </a:r>
          </a:p>
          <a:p>
            <a:pPr>
              <a:lnSpc>
                <a:spcPct val="110000"/>
              </a:lnSpc>
            </a:pP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87253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603FE5-E626-9949-88BA-9CEE7E3D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</p:spPr>
        <p:txBody>
          <a:bodyPr anchor="ctr">
            <a:normAutofit/>
          </a:bodyPr>
          <a:lstStyle/>
          <a:p>
            <a:r>
              <a:rPr lang="fr-BE" sz="3600"/>
              <a:t>Bibliographie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6ADED1-7BCC-468C-C8DB-86B0FE57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022" y="365760"/>
            <a:ext cx="5850936" cy="595993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fr-BE" sz="1400" dirty="0"/>
          </a:p>
          <a:p>
            <a:pPr>
              <a:lnSpc>
                <a:spcPct val="110000"/>
              </a:lnSpc>
            </a:pPr>
            <a:r>
              <a:rPr lang="fr-BE" sz="1400" dirty="0"/>
              <a:t>Les maladies professionnelles.  3</a:t>
            </a:r>
            <a:r>
              <a:rPr lang="fr-BE" sz="1400" baseline="30000" dirty="0"/>
              <a:t>ème</a:t>
            </a:r>
            <a:r>
              <a:rPr lang="fr-BE" sz="1400" dirty="0"/>
              <a:t> édition.</a:t>
            </a:r>
            <a:br>
              <a:rPr lang="fr-BE" sz="1400" dirty="0"/>
            </a:br>
            <a:r>
              <a:rPr lang="fr-BE" sz="1400" dirty="0"/>
              <a:t>DELOOZ P., KREIT D.  Préface de GOSSERIES Ph.</a:t>
            </a:r>
            <a:br>
              <a:rPr lang="fr-BE" sz="1400" dirty="0"/>
            </a:br>
            <a:r>
              <a:rPr lang="fr-BE" sz="1400" dirty="0"/>
              <a:t>Editions Larcier, 2015.  ISBN : 978-2-8044-7355-6</a:t>
            </a:r>
          </a:p>
          <a:p>
            <a:pPr>
              <a:lnSpc>
                <a:spcPct val="110000"/>
              </a:lnSpc>
            </a:pPr>
            <a:r>
              <a:rPr lang="fr-BE" sz="1400" dirty="0"/>
              <a:t>L’expertise médicale.</a:t>
            </a:r>
            <a:br>
              <a:rPr lang="fr-BE" sz="1400" dirty="0"/>
            </a:br>
            <a:r>
              <a:rPr lang="fr-BE" sz="1400" dirty="0"/>
              <a:t>Clés de lecture pour le juriste.</a:t>
            </a:r>
            <a:br>
              <a:rPr lang="fr-BE" sz="1400" dirty="0"/>
            </a:br>
            <a:r>
              <a:rPr lang="fr-BE" sz="1400" dirty="0"/>
              <a:t>LUCAS P. et JOSEPH G.</a:t>
            </a:r>
            <a:br>
              <a:rPr lang="fr-BE" sz="1400" dirty="0"/>
            </a:br>
            <a:r>
              <a:rPr lang="fr-BE" sz="1400" dirty="0"/>
              <a:t>Editions </a:t>
            </a:r>
            <a:r>
              <a:rPr lang="fr-BE" sz="1400" dirty="0" err="1"/>
              <a:t>Anthemis</a:t>
            </a:r>
            <a:r>
              <a:rPr lang="fr-BE" sz="1400" dirty="0"/>
              <a:t>.  2016.  ISBN : 978-2-87455-977-8</a:t>
            </a:r>
          </a:p>
          <a:p>
            <a:pPr>
              <a:lnSpc>
                <a:spcPct val="110000"/>
              </a:lnSpc>
            </a:pPr>
            <a:r>
              <a:rPr lang="fr-BE" sz="1400" dirty="0"/>
              <a:t>Les accidents de travail.  9</a:t>
            </a:r>
            <a:r>
              <a:rPr lang="fr-BE" sz="1400" baseline="30000" dirty="0"/>
              <a:t>ème</a:t>
            </a:r>
            <a:r>
              <a:rPr lang="fr-BE" sz="1400" dirty="0"/>
              <a:t> édition.</a:t>
            </a:r>
            <a:br>
              <a:rPr lang="fr-BE" sz="1400" dirty="0"/>
            </a:br>
            <a:r>
              <a:rPr lang="fr-BE" sz="1400" dirty="0"/>
              <a:t>VAN GOSSUM L., SIMAR N., STRONGYLOS M., MASSART G.</a:t>
            </a:r>
            <a:br>
              <a:rPr lang="fr-BE" sz="1400" dirty="0"/>
            </a:br>
            <a:r>
              <a:rPr lang="fr-BE" sz="1400" dirty="0"/>
              <a:t>Editions Larcier, 2018.  ISBN 978-2-8044-7413-3</a:t>
            </a:r>
          </a:p>
          <a:p>
            <a:pPr>
              <a:lnSpc>
                <a:spcPct val="110000"/>
              </a:lnSpc>
            </a:pPr>
            <a:r>
              <a:rPr lang="fr-BE" sz="1400" dirty="0"/>
              <a:t>Manuel de l’expertise judiciaire.  2</a:t>
            </a:r>
            <a:r>
              <a:rPr lang="fr-BE" sz="1400" baseline="30000" dirty="0"/>
              <a:t>ème</a:t>
            </a:r>
            <a:r>
              <a:rPr lang="fr-BE" sz="1400" dirty="0"/>
              <a:t> édition.</a:t>
            </a:r>
            <a:br>
              <a:rPr lang="fr-BE" sz="1400" dirty="0"/>
            </a:br>
            <a:r>
              <a:rPr lang="fr-BE" sz="1400" dirty="0"/>
              <a:t>Sous la coordination de Dominique MOUGENOT.  COLETTE-BASECQZ N., DE CONINCK B., INGHELS B., MOUGENOT D., RANERI G.-F., RENARD B.</a:t>
            </a:r>
            <a:br>
              <a:rPr lang="fr-BE" sz="1400" dirty="0"/>
            </a:br>
            <a:r>
              <a:rPr lang="fr-BE" sz="1400" dirty="0"/>
              <a:t>Editions </a:t>
            </a:r>
            <a:r>
              <a:rPr lang="fr-BE" sz="1400" dirty="0" err="1"/>
              <a:t>Anthemis</a:t>
            </a:r>
            <a:r>
              <a:rPr lang="fr-BE" sz="1400" dirty="0"/>
              <a:t>. 2019.   ISBN : 978-2-8072-0551-2</a:t>
            </a:r>
          </a:p>
          <a:p>
            <a:pPr>
              <a:lnSpc>
                <a:spcPct val="110000"/>
              </a:lnSpc>
            </a:pPr>
            <a:r>
              <a:rPr lang="fr-BE" sz="1400" dirty="0"/>
              <a:t>Responsabilité civile et responsabilité pénale.  Regards pratiques.</a:t>
            </a:r>
            <a:br>
              <a:rPr lang="fr-BE" sz="1400" dirty="0"/>
            </a:br>
            <a:r>
              <a:rPr lang="fr-BE" sz="1400" dirty="0"/>
              <a:t>Sous la coordination de Florence GEORGE et Nathalie COLETTE-BASECQZ</a:t>
            </a:r>
            <a:br>
              <a:rPr lang="fr-BE" sz="1400" dirty="0"/>
            </a:br>
            <a:r>
              <a:rPr lang="fr-BE" sz="1400" dirty="0"/>
              <a:t>Editions </a:t>
            </a:r>
            <a:r>
              <a:rPr lang="fr-BE" sz="1400" dirty="0" err="1"/>
              <a:t>Anthemis</a:t>
            </a:r>
            <a:r>
              <a:rPr lang="fr-BE" sz="1400" dirty="0"/>
              <a:t>. 2021.   ISBN : 978-2-8072-0830-8</a:t>
            </a:r>
          </a:p>
          <a:p>
            <a:pPr>
              <a:lnSpc>
                <a:spcPct val="110000"/>
              </a:lnSpc>
            </a:pPr>
            <a:endParaRPr lang="fr-BE" sz="1400" dirty="0"/>
          </a:p>
          <a:p>
            <a:pPr>
              <a:lnSpc>
                <a:spcPct val="110000"/>
              </a:lnSpc>
            </a:pP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282164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ertise médicale : amiable ou judiciaire ? - Infractions au code de la  route">
            <a:extLst>
              <a:ext uri="{FF2B5EF4-FFF2-40B4-BE49-F238E27FC236}">
                <a16:creationId xmlns:a16="http://schemas.microsoft.com/office/drawing/2014/main" id="{ACAAB907-4EB6-B37F-0F13-791CAD98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57" y="272716"/>
            <a:ext cx="3571023" cy="467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FCCB02-2156-C9AE-0995-3C845AA4B01D}"/>
              </a:ext>
            </a:extLst>
          </p:cNvPr>
          <p:cNvSpPr txBox="1"/>
          <p:nvPr/>
        </p:nvSpPr>
        <p:spPr>
          <a:xfrm>
            <a:off x="2329313" y="5236143"/>
            <a:ext cx="693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0070C0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0576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395" y="2555946"/>
            <a:ext cx="8006760" cy="350223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Si prestataire civilement responsable :</a:t>
            </a:r>
          </a:p>
          <a:p>
            <a:pPr lvl="2">
              <a:lnSpc>
                <a:spcPct val="110000"/>
              </a:lnSpc>
              <a:buClrTx/>
            </a:pPr>
            <a:r>
              <a:rPr lang="fr-BE" sz="1400" dirty="0">
                <a:solidFill>
                  <a:schemeClr val="tx2"/>
                </a:solidFill>
              </a:rPr>
              <a:t>Soit, il fait une proposition d’indemnisation directement ou par son assureur</a:t>
            </a:r>
          </a:p>
          <a:p>
            <a:pPr lvl="2">
              <a:lnSpc>
                <a:spcPct val="110000"/>
              </a:lnSpc>
              <a:buClrTx/>
            </a:pPr>
            <a:r>
              <a:rPr lang="fr-BE" sz="1400" dirty="0">
                <a:solidFill>
                  <a:schemeClr val="tx2"/>
                </a:solidFill>
              </a:rPr>
              <a:t>Soit, si le prestataire n’est pas responsable mais que le seuil de gravité est atteint.  Le F.A.M. indemnise lui-même.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fr-BE" sz="1400" dirty="0">
                <a:solidFill>
                  <a:schemeClr val="tx2"/>
                </a:solidFill>
              </a:rPr>
              <a:t>Seuil de gravité : 	- ≥ 25% d’invalidité permanente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fr-BE" sz="1400" dirty="0">
                <a:solidFill>
                  <a:schemeClr val="tx2"/>
                </a:solidFill>
              </a:rPr>
              <a:t>		- invalidité temporaire de travail de 6 mois consécutifs au moins 		ou non consécutifs sur 12 mois.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fr-BE" sz="1400" dirty="0">
                <a:solidFill>
                  <a:schemeClr val="tx2"/>
                </a:solidFill>
              </a:rPr>
              <a:t>		- une perturbation grave des conditions de vie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fr-BE" sz="1400" dirty="0">
                <a:solidFill>
                  <a:schemeClr val="tx2"/>
                </a:solidFill>
              </a:rPr>
              <a:t>		- un décès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fr-BE" sz="1400" dirty="0">
                <a:solidFill>
                  <a:schemeClr val="tx2"/>
                </a:solidFill>
              </a:rPr>
              <a:t>Attention !!!   L’accident médical doit être postérieur du 02.04.2010</a:t>
            </a:r>
            <a:endParaRPr lang="fr-BE" sz="17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0AAA8-2B52-8D0B-E877-E6664A6578D4}"/>
              </a:ext>
            </a:extLst>
          </p:cNvPr>
          <p:cNvSpPr txBox="1"/>
          <p:nvPr/>
        </p:nvSpPr>
        <p:spPr>
          <a:xfrm>
            <a:off x="2418395" y="955058"/>
            <a:ext cx="80690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>
                <a:solidFill>
                  <a:srgbClr val="00B050"/>
                </a:solidFill>
              </a:rPr>
              <a:t>F.A.M. : Fonds des Accidents Médicaux</a:t>
            </a:r>
            <a:br>
              <a:rPr lang="fr-BE" dirty="0">
                <a:solidFill>
                  <a:srgbClr val="92D050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I.N.A.M.I.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Loi du 31 mars 2010, Chap. 3 – article 8</a:t>
            </a:r>
            <a:endParaRPr lang="fr-BE" sz="1400" dirty="0">
              <a:solidFill>
                <a:srgbClr val="92D050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395" y="389034"/>
            <a:ext cx="7958137" cy="419022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fr-BE" sz="3600" dirty="0">
                <a:solidFill>
                  <a:srgbClr val="FF0000"/>
                </a:solidFill>
              </a:rPr>
              <a:t>Expertise unilatérale</a:t>
            </a:r>
            <a:br>
              <a:rPr lang="fr-BE" sz="2200" dirty="0">
                <a:solidFill>
                  <a:srgbClr val="FF0000"/>
                </a:solidFill>
              </a:rPr>
            </a:br>
            <a:br>
              <a:rPr lang="fr-BE" sz="2200" dirty="0">
                <a:solidFill>
                  <a:schemeClr val="tx2"/>
                </a:solidFill>
              </a:rPr>
            </a:br>
            <a:br>
              <a:rPr lang="fr-BE" sz="2200" dirty="0">
                <a:solidFill>
                  <a:schemeClr val="tx2"/>
                </a:solidFill>
              </a:rPr>
            </a:br>
            <a:endParaRPr lang="fr-BE" sz="2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F18BF99-6395-4016-F28B-1263B87DFC0D}"/>
              </a:ext>
            </a:extLst>
          </p:cNvPr>
          <p:cNvSpPr txBox="1"/>
          <p:nvPr/>
        </p:nvSpPr>
        <p:spPr>
          <a:xfrm>
            <a:off x="2418395" y="2016618"/>
            <a:ext cx="806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B050"/>
                </a:solidFill>
              </a:rPr>
              <a:t>Le F.A.M. intervient :</a:t>
            </a:r>
          </a:p>
        </p:txBody>
      </p:sp>
    </p:spTree>
    <p:extLst>
      <p:ext uri="{BB962C8B-B14F-4D97-AF65-F5344CB8AC3E}">
        <p14:creationId xmlns:p14="http://schemas.microsoft.com/office/powerpoint/2010/main" val="1248270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395" y="2555946"/>
            <a:ext cx="8006760" cy="350223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si délai de prescription atteint</a:t>
            </a:r>
          </a:p>
          <a:p>
            <a: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Si le dommage résulte</a:t>
            </a:r>
          </a:p>
          <a:p>
            <a:pPr lvl="7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d’une expérimentation médicale</a:t>
            </a:r>
          </a:p>
          <a:p>
            <a:pPr lvl="7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de soins esthétiques non remboursés par l’I.N.A.M.I.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si il y a eu déjà indemnisation à l’amiable.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si un jugement à caractère définitif a déjà été prononcé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si l’accident médical a eu lieu à l’étranger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0AAA8-2B52-8D0B-E877-E6664A6578D4}"/>
              </a:ext>
            </a:extLst>
          </p:cNvPr>
          <p:cNvSpPr txBox="1"/>
          <p:nvPr/>
        </p:nvSpPr>
        <p:spPr>
          <a:xfrm>
            <a:off x="2418395" y="955058"/>
            <a:ext cx="80690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>
                <a:solidFill>
                  <a:srgbClr val="00B050"/>
                </a:solidFill>
              </a:rPr>
              <a:t>F.A.M. : Fonds des Accidents Médicaux</a:t>
            </a:r>
            <a:br>
              <a:rPr lang="fr-BE" dirty="0">
                <a:solidFill>
                  <a:srgbClr val="92D050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I.N.A.M.I.</a:t>
            </a:r>
            <a:br>
              <a:rPr lang="fr-BE" sz="1400" dirty="0">
                <a:solidFill>
                  <a:schemeClr val="tx2"/>
                </a:solidFill>
              </a:rPr>
            </a:br>
            <a:r>
              <a:rPr lang="fr-BE" sz="1400" dirty="0">
                <a:solidFill>
                  <a:schemeClr val="tx2"/>
                </a:solidFill>
              </a:rPr>
              <a:t>Loi du 31 mars 2010, Chap. 3 – article 8</a:t>
            </a:r>
            <a:endParaRPr lang="fr-BE" sz="1400" dirty="0">
              <a:solidFill>
                <a:srgbClr val="92D050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395" y="389034"/>
            <a:ext cx="7958137" cy="419022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fr-BE" sz="3600" dirty="0">
                <a:solidFill>
                  <a:srgbClr val="FF0000"/>
                </a:solidFill>
              </a:rPr>
              <a:t>Expertise unilatérale</a:t>
            </a:r>
            <a:br>
              <a:rPr lang="fr-BE" sz="2200" dirty="0">
                <a:solidFill>
                  <a:srgbClr val="FF0000"/>
                </a:solidFill>
              </a:rPr>
            </a:br>
            <a:br>
              <a:rPr lang="fr-BE" sz="2200" dirty="0">
                <a:solidFill>
                  <a:schemeClr val="tx2"/>
                </a:solidFill>
              </a:rPr>
            </a:br>
            <a:br>
              <a:rPr lang="fr-BE" sz="2200" dirty="0">
                <a:solidFill>
                  <a:schemeClr val="tx2"/>
                </a:solidFill>
              </a:rPr>
            </a:br>
            <a:endParaRPr lang="fr-BE" sz="2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F18BF99-6395-4016-F28B-1263B87DFC0D}"/>
              </a:ext>
            </a:extLst>
          </p:cNvPr>
          <p:cNvSpPr txBox="1"/>
          <p:nvPr/>
        </p:nvSpPr>
        <p:spPr>
          <a:xfrm>
            <a:off x="2418395" y="2008380"/>
            <a:ext cx="806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B050"/>
                </a:solidFill>
              </a:rPr>
              <a:t>Le F.A.M. n’intervient pas :</a:t>
            </a:r>
          </a:p>
        </p:txBody>
      </p:sp>
    </p:spTree>
    <p:extLst>
      <p:ext uri="{BB962C8B-B14F-4D97-AF65-F5344CB8AC3E}">
        <p14:creationId xmlns:p14="http://schemas.microsoft.com/office/powerpoint/2010/main" val="3815014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080" y="1546286"/>
            <a:ext cx="8006760" cy="4687503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700" dirty="0">
                <a:solidFill>
                  <a:schemeClr val="tx2"/>
                </a:solidFill>
              </a:rPr>
              <a:t>Vous êtes le médecin de l’assurance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Par exemple, une compagnie d’assurance médicale vous demande un avis sur une possibilité d’erreur médicale. 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Etudier le dossier.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Entretient avec le médecin nommé.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Faire un premier rapport à l’assurance en lui précisant si la nécessité d’examens complémentaires et son accord pour l’intervention financière.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Rédiger son rapport définitif.</a:t>
            </a:r>
          </a:p>
          <a:p>
            <a:pPr marL="914400" lvl="2" indent="0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fr-BE" sz="1500" dirty="0">
                <a:solidFill>
                  <a:schemeClr val="tx2"/>
                </a:solidFill>
              </a:rPr>
              <a:t>Honoraires : en fonction du travail fourni et de la réputation de l’expert.</a:t>
            </a:r>
          </a:p>
          <a:p>
            <a:pPr marL="914400" lvl="2" indent="0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None/>
            </a:pPr>
            <a:endParaRPr lang="fr-BE" sz="16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700" dirty="0">
                <a:solidFill>
                  <a:schemeClr val="tx2"/>
                </a:solidFill>
              </a:rPr>
              <a:t>Vous êtes sapiteur :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600" dirty="0">
                <a:solidFill>
                  <a:schemeClr val="tx2"/>
                </a:solidFill>
              </a:rPr>
              <a:t>Répondre à la mission demandée par l’expert en termes compréhensibles pour un non O.R.L..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600" dirty="0">
                <a:solidFill>
                  <a:schemeClr val="tx2"/>
                </a:solidFill>
              </a:rPr>
              <a:t>S’en tenir aux critères de normalité et ne pas citer comme anomalie, par exemple une discrète parésie labyrinthique.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600" dirty="0">
                <a:solidFill>
                  <a:schemeClr val="tx2"/>
                </a:solidFill>
              </a:rPr>
              <a:t>Ne pas fixer un taux d’invalidité ou d’incapacité économique si l’expert ne vous le demande pas.</a:t>
            </a:r>
          </a:p>
          <a:p>
            <a:pPr marL="914400" lvl="2" indent="0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fr-BE" dirty="0">
                <a:solidFill>
                  <a:schemeClr val="tx2"/>
                </a:solidFill>
              </a:rPr>
              <a:t>Honoraires : tarif I.N.A.M.I. x 2 (ce n’est pas obligatoire)</a:t>
            </a:r>
            <a:endParaRPr lang="fr-BE" sz="170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fr-BE" sz="17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0AAA8-2B52-8D0B-E877-E6664A6578D4}"/>
              </a:ext>
            </a:extLst>
          </p:cNvPr>
          <p:cNvSpPr txBox="1"/>
          <p:nvPr/>
        </p:nvSpPr>
        <p:spPr>
          <a:xfrm>
            <a:off x="2250080" y="1047925"/>
            <a:ext cx="806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u="sng" dirty="0">
                <a:solidFill>
                  <a:srgbClr val="00B050"/>
                </a:solidFill>
              </a:rPr>
              <a:t>Pour une assurance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80" y="389034"/>
            <a:ext cx="7958137" cy="41902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BE" sz="3200" dirty="0">
                <a:solidFill>
                  <a:srgbClr val="FF0000"/>
                </a:solidFill>
              </a:rPr>
              <a:t>Expertise unilatérale</a:t>
            </a:r>
            <a:br>
              <a:rPr lang="fr-BE" sz="3200" b="1" dirty="0">
                <a:solidFill>
                  <a:srgbClr val="FF0000"/>
                </a:solidFill>
              </a:rPr>
            </a:br>
            <a:endParaRPr lang="fr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90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080" y="1546287"/>
            <a:ext cx="8006760" cy="2028936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Vous êtes le conseil d’un particulier (médecin de recours)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Lui préciser d’emblée votre système de tarification.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Les examens sont à ses charges et non à charge de l’I.N.A.M.I., sauf si ils sont nécessaires pour établir un diagnostic de maladie.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E0AAA8-2B52-8D0B-E877-E6664A6578D4}"/>
              </a:ext>
            </a:extLst>
          </p:cNvPr>
          <p:cNvSpPr txBox="1"/>
          <p:nvPr/>
        </p:nvSpPr>
        <p:spPr>
          <a:xfrm>
            <a:off x="2293667" y="1346231"/>
            <a:ext cx="806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u="sng" dirty="0">
                <a:solidFill>
                  <a:srgbClr val="00B050"/>
                </a:solidFill>
              </a:rPr>
              <a:t>Comme médecin de recours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80" y="389034"/>
            <a:ext cx="7958137" cy="41902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BE" sz="3200" dirty="0">
                <a:solidFill>
                  <a:srgbClr val="FF0000"/>
                </a:solidFill>
              </a:rPr>
              <a:t>Expertise unilatérale</a:t>
            </a:r>
            <a:br>
              <a:rPr lang="fr-BE" sz="3200" b="1" dirty="0">
                <a:solidFill>
                  <a:srgbClr val="FF0000"/>
                </a:solidFill>
              </a:rPr>
            </a:br>
            <a:endParaRPr lang="fr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0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pertise médicale : amiable ou judiciaire ? - Infractions au code de la  route">
            <a:extLst>
              <a:ext uri="{FF2B5EF4-FFF2-40B4-BE49-F238E27FC236}">
                <a16:creationId xmlns:a16="http://schemas.microsoft.com/office/drawing/2014/main" id="{876DA160-363A-E676-ECD2-A3BB26AE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66" y="626944"/>
            <a:ext cx="4928135" cy="52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B02E0-3F85-BEB2-895D-10B611F8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080" y="1402081"/>
            <a:ext cx="8006760" cy="417140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fr-BE" sz="1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700" dirty="0">
                <a:solidFill>
                  <a:schemeClr val="tx2"/>
                </a:solidFill>
              </a:rPr>
              <a:t>Comme intervenant direct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Contrat : convention d’expertise amiable.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Les parties désignent les experts.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L’expertise débouche sur un avis technique :</a:t>
            </a:r>
          </a:p>
          <a:p>
            <a:pPr lvl="3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300" dirty="0">
                <a:solidFill>
                  <a:schemeClr val="tx2"/>
                </a:solidFill>
              </a:rPr>
              <a:t>Soit les parties se mettent d’accord </a:t>
            </a:r>
            <a:r>
              <a:rPr lang="fr-BE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</a:t>
            </a:r>
            <a:r>
              <a:rPr lang="fr-BE" sz="1300" dirty="0">
                <a:solidFill>
                  <a:schemeClr val="tx2"/>
                </a:solidFill>
              </a:rPr>
              <a:t>i pas d’accord : tribunal.</a:t>
            </a:r>
          </a:p>
          <a:p>
            <a:pPr lvl="3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300" dirty="0">
                <a:solidFill>
                  <a:schemeClr val="tx2"/>
                </a:solidFill>
              </a:rPr>
              <a:t>Soit expertise amiable « irrévocable »</a:t>
            </a:r>
          </a:p>
          <a:p>
            <a:pPr lvl="4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tabLst>
                <a:tab pos="2511425" algn="l"/>
              </a:tabLst>
            </a:pPr>
            <a:r>
              <a:rPr lang="fr-BE" sz="1100" dirty="0">
                <a:solidFill>
                  <a:schemeClr val="tx2"/>
                </a:solidFill>
              </a:rPr>
              <a:t>Une tierce personne a été désignée lors de la convention pour prendre la décision.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500" dirty="0">
                <a:solidFill>
                  <a:schemeClr val="tx2"/>
                </a:solidFill>
              </a:rPr>
              <a:t>Les experts doivent se tenir à leur mission.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tabLst>
                <a:tab pos="2511425" algn="l"/>
              </a:tabLst>
            </a:pPr>
            <a:r>
              <a:rPr lang="fr-BE" sz="1500" dirty="0">
                <a:solidFill>
                  <a:schemeClr val="tx2"/>
                </a:solidFill>
              </a:rPr>
              <a:t>Honoraires :	- les experts sont rémunérés par les parties.</a:t>
            </a:r>
          </a:p>
          <a:p>
            <a:pPr marL="914400" lvl="2" indent="0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None/>
              <a:tabLst>
                <a:tab pos="2511425" algn="l"/>
              </a:tabLst>
            </a:pPr>
            <a:r>
              <a:rPr lang="fr-BE" sz="1500" dirty="0">
                <a:solidFill>
                  <a:schemeClr val="tx2"/>
                </a:solidFill>
              </a:rPr>
              <a:t>	- Si il y a un tiers, ses honoraires sont réglés par la convention.</a:t>
            </a:r>
          </a:p>
          <a:p>
            <a:pPr marL="914400" lvl="2" indent="0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None/>
            </a:pPr>
            <a:endParaRPr lang="fr-BE" sz="11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fr-BE" sz="1700" dirty="0">
                <a:solidFill>
                  <a:schemeClr val="tx2"/>
                </a:solidFill>
              </a:rPr>
              <a:t>Comme sapiteur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</a:pPr>
            <a:r>
              <a:rPr lang="fr-BE" sz="1400" dirty="0">
                <a:solidFill>
                  <a:schemeClr val="tx2"/>
                </a:solidFill>
              </a:rPr>
              <a:t>Même règle que pour l’expertise unilatérale.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F76AE2E-4443-1140-D532-EBD39185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80" y="508968"/>
            <a:ext cx="7958137" cy="41902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BE" sz="3200" dirty="0">
                <a:solidFill>
                  <a:srgbClr val="FF0000"/>
                </a:solidFill>
              </a:rPr>
              <a:t>Expertise amiable</a:t>
            </a:r>
            <a:br>
              <a:rPr lang="fr-BE" sz="3200" b="1" dirty="0">
                <a:solidFill>
                  <a:srgbClr val="FF0000"/>
                </a:solidFill>
              </a:rPr>
            </a:br>
            <a:endParaRPr lang="fr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5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Boule de feu">
  <a:themeElements>
    <a:clrScheme name="">
      <a:dk1>
        <a:srgbClr val="5F5F5F"/>
      </a:dk1>
      <a:lt1>
        <a:srgbClr val="FFCC66"/>
      </a:lt1>
      <a:dk2>
        <a:srgbClr val="000000"/>
      </a:dk2>
      <a:lt2>
        <a:srgbClr val="FF6600"/>
      </a:lt2>
      <a:accent1>
        <a:srgbClr val="FF9933"/>
      </a:accent1>
      <a:accent2>
        <a:srgbClr val="CC0066"/>
      </a:accent2>
      <a:accent3>
        <a:srgbClr val="AAAAAA"/>
      </a:accent3>
      <a:accent4>
        <a:srgbClr val="DAAE56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Boule de fe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oule de feu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le de feu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le de feu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1646</TotalTime>
  <Words>2887</Words>
  <Application>Microsoft Office PowerPoint</Application>
  <PresentationFormat>Grand écran</PresentationFormat>
  <Paragraphs>278</Paragraphs>
  <Slides>35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Calibri</vt:lpstr>
      <vt:lpstr>MS Shell Dlg 2</vt:lpstr>
      <vt:lpstr>Symbol</vt:lpstr>
      <vt:lpstr>Times New Roman</vt:lpstr>
      <vt:lpstr>Wingdings</vt:lpstr>
      <vt:lpstr>Wingdings 3</vt:lpstr>
      <vt:lpstr>Madison</vt:lpstr>
      <vt:lpstr>Boule de feu</vt:lpstr>
      <vt:lpstr>Acrobat Document</vt:lpstr>
      <vt:lpstr>EXPERTISE  MEDICALE  EN  O.R.L.</vt:lpstr>
      <vt:lpstr>Préambule</vt:lpstr>
      <vt:lpstr>Expertises Médicales Remarque préliminaire : TVA 21% obligatoire si chiffre d’affaire ≥ 25.000 €</vt:lpstr>
      <vt:lpstr>Expertise unilatérale   </vt:lpstr>
      <vt:lpstr>Expertise unilatérale   </vt:lpstr>
      <vt:lpstr>Expertise unilatérale </vt:lpstr>
      <vt:lpstr>Expertise unilatérale </vt:lpstr>
      <vt:lpstr>Présentation PowerPoint</vt:lpstr>
      <vt:lpstr>Expertise amiable </vt:lpstr>
      <vt:lpstr> </vt:lpstr>
      <vt:lpstr> </vt:lpstr>
      <vt:lpstr> </vt:lpstr>
      <vt:lpstr>Expertise judiciaire</vt:lpstr>
      <vt:lpstr>EXAMENS  ORL  EN  EXPERTISE  L’ANAMNESE</vt:lpstr>
      <vt:lpstr>Examens O.R.L. dans le cadre des expertises</vt:lpstr>
      <vt:lpstr>Audiologie </vt:lpstr>
      <vt:lpstr>Présentation PowerPoint</vt:lpstr>
      <vt:lpstr>Audiologie </vt:lpstr>
      <vt:lpstr>Présentation PowerPoint</vt:lpstr>
      <vt:lpstr> </vt:lpstr>
      <vt:lpstr>EXAMEN  VESTIBULAIRE</vt:lpstr>
      <vt:lpstr>Odorat</vt:lpstr>
      <vt:lpstr>Nez</vt:lpstr>
      <vt:lpstr>Larynx</vt:lpstr>
      <vt:lpstr>MISSION   </vt:lpstr>
      <vt:lpstr>MISSION   </vt:lpstr>
      <vt:lpstr>MISSION   </vt:lpstr>
      <vt:lpstr>Les barèmes d’évaluation de l’incapacité physique</vt:lpstr>
      <vt:lpstr>Consilio Manuque</vt:lpstr>
      <vt:lpstr>Présentation PowerPoint</vt:lpstr>
      <vt:lpstr>www.vertigoanddizziness.be</vt:lpstr>
      <vt:lpstr>Présentation PowerPoint</vt:lpstr>
      <vt:lpstr>Bibliographie</vt:lpstr>
      <vt:lpstr>Bibliographie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EXPERTISE MEDICALE   ET  O.R.L.</dc:title>
  <dc:creator>raymond boniver</dc:creator>
  <cp:lastModifiedBy>raymond boniver</cp:lastModifiedBy>
  <cp:revision>76</cp:revision>
  <dcterms:created xsi:type="dcterms:W3CDTF">2022-05-09T11:22:30Z</dcterms:created>
  <dcterms:modified xsi:type="dcterms:W3CDTF">2022-05-25T10:12:34Z</dcterms:modified>
</cp:coreProperties>
</file>